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422188" cy="7021513"/>
  <p:notesSz cx="7010400" cy="9398000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2155">
          <p15:clr>
            <a:srgbClr val="A4A3A4"/>
          </p15:clr>
        </p15:guide>
        <p15:guide id="6" pos="3742">
          <p15:clr>
            <a:srgbClr val="A4A3A4"/>
          </p15:clr>
        </p15:guide>
        <p15:guide id="7" pos="2959">
          <p15:clr>
            <a:srgbClr val="A4A3A4"/>
          </p15:clr>
        </p15:guide>
        <p15:guide id="8" pos="3844">
          <p15:clr>
            <a:srgbClr val="A4A3A4"/>
          </p15:clr>
        </p15:guide>
        <p15:guide id="9" orient="horz" pos="2217">
          <p15:clr>
            <a:srgbClr val="A4A3A4"/>
          </p15:clr>
        </p15:guide>
        <p15:guide id="10" orient="horz" pos="1663">
          <p15:clr>
            <a:srgbClr val="A4A3A4"/>
          </p15:clr>
        </p15:guide>
        <p15:guide id="11" orient="horz" pos="2949">
          <p15:clr>
            <a:srgbClr val="A4A3A4"/>
          </p15:clr>
        </p15:guide>
        <p15:guide id="12" orient="horz" pos="2212">
          <p15:clr>
            <a:srgbClr val="A4A3A4"/>
          </p15:clr>
        </p15:guide>
        <p15:guide id="13" pos="2931">
          <p15:clr>
            <a:srgbClr val="A4A3A4"/>
          </p15:clr>
        </p15:guide>
        <p15:guide id="14" pos="3809">
          <p15:clr>
            <a:srgbClr val="A4A3A4"/>
          </p15:clr>
        </p15:guide>
        <p15:guide id="15" pos="3012">
          <p15:clr>
            <a:srgbClr val="A4A3A4"/>
          </p15:clr>
        </p15:guide>
        <p15:guide id="16" pos="3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8" y="1050"/>
      </p:cViewPr>
      <p:guideLst>
        <p:guide orient="horz" pos="2160"/>
        <p:guide pos="2880"/>
        <p:guide orient="horz" pos="1620"/>
        <p:guide orient="horz" pos="2873"/>
        <p:guide orient="horz" pos="2155"/>
        <p:guide pos="3742"/>
        <p:guide pos="2959"/>
        <p:guide pos="3844"/>
        <p:guide orient="horz" pos="2217"/>
        <p:guide orient="horz" pos="1663"/>
        <p:guide orient="horz" pos="2949"/>
        <p:guide orient="horz" pos="2212"/>
        <p:guide pos="2931"/>
        <p:guide pos="3809"/>
        <p:guide pos="3012"/>
        <p:guide pos="3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2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9A9FB8D9-6CDF-BA4F-2B90-2842FD55B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524719D8-07B7-4B7C-3AD8-7D7FE618BE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78D75341-C4BA-118E-4B73-9C1BF308B8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CE87E4D0-FE59-EDBC-03AA-C2BFF1CA6B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55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A1F648E8-951A-019D-B715-E7533E721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>
            <a:extLst>
              <a:ext uri="{FF2B5EF4-FFF2-40B4-BE49-F238E27FC236}">
                <a16:creationId xmlns:a16="http://schemas.microsoft.com/office/drawing/2014/main" id="{D94D5298-99F9-7901-4B71-805250324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636761D6-D49B-D563-B807-E90C998E74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CA77BA05-786C-EEF6-9F59-6D6AA2D523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76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94429" y="-1634965"/>
            <a:ext cx="4633332" cy="1117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408062" y="1879212"/>
            <a:ext cx="5991041" cy="27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14560" y="-812262"/>
            <a:ext cx="5991041" cy="817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31664" y="2181221"/>
            <a:ext cx="10558860" cy="1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863328" y="3978857"/>
            <a:ext cx="8695532" cy="179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869"/>
              </a:spcBef>
              <a:spcAft>
                <a:spcPts val="0"/>
              </a:spcAft>
              <a:buClr>
                <a:srgbClr val="888888"/>
              </a:buClr>
              <a:buSzPts val="434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1"/>
              </a:spcBef>
              <a:spcAft>
                <a:spcPts val="0"/>
              </a:spcAft>
              <a:buClr>
                <a:srgbClr val="888888"/>
              </a:buClr>
              <a:buSzPts val="3804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52"/>
              </a:spcBef>
              <a:spcAft>
                <a:spcPts val="0"/>
              </a:spcAft>
              <a:buClr>
                <a:srgbClr val="888888"/>
              </a:buClr>
              <a:buSzPts val="326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1110" y="1638354"/>
            <a:ext cx="11179969" cy="463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81267" y="4511974"/>
            <a:ext cx="10558860" cy="139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34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81267" y="2976017"/>
            <a:ext cx="10558860" cy="153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 sz="271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9"/>
              </a:spcBef>
              <a:spcAft>
                <a:spcPts val="0"/>
              </a:spcAft>
              <a:buClr>
                <a:srgbClr val="888888"/>
              </a:buClr>
              <a:buSzPts val="2445"/>
              <a:buNone/>
              <a:defRPr sz="2445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35"/>
              </a:spcBef>
              <a:spcAft>
                <a:spcPts val="0"/>
              </a:spcAft>
              <a:buClr>
                <a:srgbClr val="888888"/>
              </a:buClr>
              <a:buSzPts val="2174"/>
              <a:buNone/>
              <a:defRPr sz="2174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1110" y="1638354"/>
            <a:ext cx="5486466" cy="463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0154" algn="l">
              <a:spcBef>
                <a:spcPts val="761"/>
              </a:spcBef>
              <a:spcAft>
                <a:spcPts val="0"/>
              </a:spcAft>
              <a:buClr>
                <a:schemeClr val="dk1"/>
              </a:buClr>
              <a:buSzPts val="3804"/>
              <a:buChar char="•"/>
              <a:defRPr sz="3804"/>
            </a:lvl1pPr>
            <a:lvl2pPr marL="914400" lvl="1" indent="-435610" algn="l"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Char char="–"/>
              <a:defRPr sz="3259"/>
            </a:lvl2pPr>
            <a:lvl3pPr marL="1371600" lvl="2" indent="-401129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3pPr>
            <a:lvl4pPr marL="1828800" lvl="3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–"/>
              <a:defRPr sz="2445"/>
            </a:lvl4pPr>
            <a:lvl5pPr marL="2286000" lvl="4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»"/>
              <a:defRPr sz="2445"/>
            </a:lvl5pPr>
            <a:lvl6pPr marL="2743200" lvl="5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6pPr>
            <a:lvl7pPr marL="3200400" lvl="6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7pPr>
            <a:lvl8pPr marL="3657600" lvl="7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8pPr>
            <a:lvl9pPr marL="4114800" lvl="8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314612" y="1638354"/>
            <a:ext cx="5486466" cy="463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0154" algn="l">
              <a:spcBef>
                <a:spcPts val="761"/>
              </a:spcBef>
              <a:spcAft>
                <a:spcPts val="0"/>
              </a:spcAft>
              <a:buClr>
                <a:schemeClr val="dk1"/>
              </a:buClr>
              <a:buSzPts val="3804"/>
              <a:buChar char="•"/>
              <a:defRPr sz="3804"/>
            </a:lvl1pPr>
            <a:lvl2pPr marL="914400" lvl="1" indent="-435610" algn="l"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Char char="–"/>
              <a:defRPr sz="3259"/>
            </a:lvl2pPr>
            <a:lvl3pPr marL="1371600" lvl="2" indent="-401129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3pPr>
            <a:lvl4pPr marL="1828800" lvl="3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–"/>
              <a:defRPr sz="2445"/>
            </a:lvl4pPr>
            <a:lvl5pPr marL="2286000" lvl="4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»"/>
              <a:defRPr sz="2445"/>
            </a:lvl5pPr>
            <a:lvl6pPr marL="2743200" lvl="5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6pPr>
            <a:lvl7pPr marL="3200400" lvl="6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7pPr>
            <a:lvl8pPr marL="3657600" lvl="7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8pPr>
            <a:lvl9pPr marL="4114800" lvl="8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1109" y="1571715"/>
            <a:ext cx="5488624" cy="65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None/>
              <a:defRPr sz="3259" b="1"/>
            </a:lvl1pPr>
            <a:lvl2pPr marL="914400" lvl="1" indent="-228600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None/>
              <a:defRPr sz="2717" b="1"/>
            </a:lvl2pPr>
            <a:lvl3pPr marL="1371600" lvl="2" indent="-228600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None/>
              <a:defRPr sz="2445" b="1"/>
            </a:lvl3pPr>
            <a:lvl4pPr marL="1828800" lvl="3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4pPr>
            <a:lvl5pPr marL="2286000" lvl="4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5pPr>
            <a:lvl6pPr marL="2743200" lvl="5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6pPr>
            <a:lvl7pPr marL="3200400" lvl="6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7pPr>
            <a:lvl8pPr marL="3657600" lvl="7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8pPr>
            <a:lvl9pPr marL="4114800" lvl="8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1109" y="2226730"/>
            <a:ext cx="5488624" cy="404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5610" algn="l"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Char char="•"/>
              <a:defRPr sz="3259"/>
            </a:lvl1pPr>
            <a:lvl2pPr marL="914400" lvl="1" indent="-401129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–"/>
              <a:defRPr sz="2717"/>
            </a:lvl2pPr>
            <a:lvl3pPr marL="1371600" lvl="2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3pPr>
            <a:lvl4pPr marL="1828800" lvl="3" indent="-366649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–"/>
              <a:defRPr sz="2174"/>
            </a:lvl4pPr>
            <a:lvl5pPr marL="2286000" lvl="4" indent="-366648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»"/>
              <a:defRPr sz="2174"/>
            </a:lvl5pPr>
            <a:lvl6pPr marL="2743200" lvl="5" indent="-366648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6pPr>
            <a:lvl7pPr marL="3200400" lvl="6" indent="-366648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7pPr>
            <a:lvl8pPr marL="3657600" lvl="7" indent="-366648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8pPr>
            <a:lvl9pPr marL="4114800" lvl="8" indent="-366648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310301" y="1571715"/>
            <a:ext cx="5490780" cy="65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None/>
              <a:defRPr sz="3259" b="1"/>
            </a:lvl1pPr>
            <a:lvl2pPr marL="914400" lvl="1" indent="-228600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None/>
              <a:defRPr sz="2717" b="1"/>
            </a:lvl2pPr>
            <a:lvl3pPr marL="1371600" lvl="2" indent="-228600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None/>
              <a:defRPr sz="2445" b="1"/>
            </a:lvl3pPr>
            <a:lvl4pPr marL="1828800" lvl="3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4pPr>
            <a:lvl5pPr marL="2286000" lvl="4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5pPr>
            <a:lvl6pPr marL="2743200" lvl="5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6pPr>
            <a:lvl7pPr marL="3200400" lvl="6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7pPr>
            <a:lvl8pPr marL="3657600" lvl="7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8pPr>
            <a:lvl9pPr marL="4114800" lvl="8" indent="-2286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310301" y="2226730"/>
            <a:ext cx="5490780" cy="404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5610" algn="l"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Char char="•"/>
              <a:defRPr sz="3259"/>
            </a:lvl1pPr>
            <a:lvl2pPr marL="914400" lvl="1" indent="-401129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–"/>
              <a:defRPr sz="2717"/>
            </a:lvl2pPr>
            <a:lvl3pPr marL="1371600" lvl="2" indent="-383857" algn="l"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3pPr>
            <a:lvl4pPr marL="1828800" lvl="3" indent="-366649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–"/>
              <a:defRPr sz="2174"/>
            </a:lvl4pPr>
            <a:lvl5pPr marL="2286000" lvl="4" indent="-366648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»"/>
              <a:defRPr sz="2174"/>
            </a:lvl5pPr>
            <a:lvl6pPr marL="2743200" lvl="5" indent="-366648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6pPr>
            <a:lvl7pPr marL="3200400" lvl="6" indent="-366648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7pPr>
            <a:lvl8pPr marL="3657600" lvl="7" indent="-366648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8pPr>
            <a:lvl9pPr marL="4114800" lvl="8" indent="-366648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1112" y="279560"/>
            <a:ext cx="4086814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17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856731" y="279562"/>
            <a:ext cx="6944348" cy="59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04634" algn="l"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4347"/>
              <a:buChar char="•"/>
              <a:defRPr sz="4347"/>
            </a:lvl1pPr>
            <a:lvl2pPr marL="914400" lvl="1" indent="-470154" algn="l">
              <a:spcBef>
                <a:spcPts val="761"/>
              </a:spcBef>
              <a:spcAft>
                <a:spcPts val="0"/>
              </a:spcAft>
              <a:buClr>
                <a:schemeClr val="dk1"/>
              </a:buClr>
              <a:buSzPts val="3804"/>
              <a:buChar char="–"/>
              <a:defRPr sz="3804"/>
            </a:lvl2pPr>
            <a:lvl3pPr marL="1371600" lvl="2" indent="-435610" algn="l"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Char char="•"/>
              <a:defRPr sz="3259"/>
            </a:lvl3pPr>
            <a:lvl4pPr marL="1828800" lvl="3" indent="-401129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–"/>
              <a:defRPr sz="2717"/>
            </a:lvl4pPr>
            <a:lvl5pPr marL="2286000" lvl="4" indent="-401129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»"/>
              <a:defRPr sz="2717"/>
            </a:lvl5pPr>
            <a:lvl6pPr marL="2743200" lvl="5" indent="-401129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6pPr>
            <a:lvl7pPr marL="3200400" lvl="6" indent="-401129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7pPr>
            <a:lvl8pPr marL="3657600" lvl="7" indent="-401129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8pPr>
            <a:lvl9pPr marL="4114800" lvl="8" indent="-401129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1112" y="1469319"/>
            <a:ext cx="4086814" cy="480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2"/>
              <a:buNone/>
              <a:defRPr sz="1902"/>
            </a:lvl1pPr>
            <a:lvl2pPr marL="914400" lvl="1" indent="-228600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630"/>
              <a:buNone/>
              <a:defRPr sz="1629"/>
            </a:lvl2pPr>
            <a:lvl3pPr marL="1371600" lvl="2" indent="-228600" algn="l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359"/>
              <a:buNone/>
              <a:defRPr sz="1359"/>
            </a:lvl3pPr>
            <a:lvl4pPr marL="1828800" lvl="3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4pPr>
            <a:lvl5pPr marL="2286000" lvl="4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5pPr>
            <a:lvl6pPr marL="2743200" lvl="5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6pPr>
            <a:lvl7pPr marL="3200400" lvl="6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7pPr>
            <a:lvl8pPr marL="3657600" lvl="7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8pPr>
            <a:lvl9pPr marL="4114800" lvl="8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434836" y="4915059"/>
            <a:ext cx="7453313" cy="58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17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434836" y="627385"/>
            <a:ext cx="7453313" cy="421290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434836" y="5495310"/>
            <a:ext cx="7453313" cy="82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2"/>
              <a:buNone/>
              <a:defRPr sz="1902"/>
            </a:lvl1pPr>
            <a:lvl2pPr marL="914400" lvl="1" indent="-228600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630"/>
              <a:buNone/>
              <a:defRPr sz="1629"/>
            </a:lvl2pPr>
            <a:lvl3pPr marL="1371600" lvl="2" indent="-228600" algn="l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359"/>
              <a:buNone/>
              <a:defRPr sz="1359"/>
            </a:lvl3pPr>
            <a:lvl4pPr marL="1828800" lvl="3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4pPr>
            <a:lvl5pPr marL="2286000" lvl="4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5pPr>
            <a:lvl6pPr marL="2743200" lvl="5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6pPr>
            <a:lvl7pPr marL="3200400" lvl="6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7pPr>
            <a:lvl8pPr marL="3657600" lvl="7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8pPr>
            <a:lvl9pPr marL="4114800" lvl="8" indent="-228600" algn="l"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1110" y="1638354"/>
            <a:ext cx="11179969" cy="463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4634" algn="l" rtl="0"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4347"/>
              <a:buFont typeface="Arial"/>
              <a:buChar char="•"/>
              <a:defRPr sz="4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0154" algn="l" rtl="0">
              <a:spcBef>
                <a:spcPts val="761"/>
              </a:spcBef>
              <a:spcAft>
                <a:spcPts val="0"/>
              </a:spcAft>
              <a:buClr>
                <a:schemeClr val="dk1"/>
              </a:buClr>
              <a:buSzPts val="3804"/>
              <a:buFont typeface="Arial"/>
              <a:buChar char="–"/>
              <a:defRPr sz="3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5610" algn="l" rtl="0"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Font typeface="Arial"/>
              <a:buChar char="•"/>
              <a:defRPr sz="32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1129" algn="l" rtl="0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–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1129" algn="l" rtl="0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»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1129" algn="l" rtl="0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•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1129" algn="l" rtl="0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•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1129" algn="l" rtl="0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•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1129" algn="l" rtl="0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•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16"/>
            <a:ext cx="12422188" cy="69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562218" y="5397808"/>
            <a:ext cx="9269717" cy="42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4"/>
              <a:buFont typeface="Arial"/>
              <a:buNone/>
            </a:pPr>
            <a:r>
              <a:rPr lang="es-CO" sz="217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Unicórdoba, calidad, innovación e inclusión para la transformación del territorio.</a:t>
            </a:r>
            <a:endParaRPr sz="217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752" y="1651742"/>
            <a:ext cx="7058649" cy="289419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44525" y="4488201"/>
            <a:ext cx="123051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3600"/>
              <a:buFont typeface="Calibri"/>
              <a:buNone/>
            </a:pPr>
            <a:r>
              <a:rPr lang="es-CO" sz="2800" b="1" i="0" u="none" strike="noStrike" cap="none" dirty="0">
                <a:solidFill>
                  <a:srgbClr val="FABF8E"/>
                </a:solidFill>
                <a:latin typeface="Calibri"/>
                <a:ea typeface="Calibri"/>
                <a:cs typeface="Calibri"/>
                <a:sym typeface="Calibri"/>
              </a:rPr>
              <a:t>INFORME DE SEGUIMIENTO DE PLAN OPERATIVO ANUAL 2025</a:t>
            </a:r>
            <a:endParaRPr sz="2800" b="1" dirty="0">
              <a:solidFill>
                <a:srgbClr val="FABF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3600"/>
              <a:buFont typeface="Calibri"/>
              <a:buNone/>
            </a:pPr>
            <a:r>
              <a:rPr lang="es-CO" sz="2800" b="1" dirty="0">
                <a:solidFill>
                  <a:srgbClr val="FABF8E"/>
                </a:solidFill>
                <a:latin typeface="Calibri"/>
                <a:ea typeface="Calibri"/>
                <a:cs typeface="Calibri"/>
                <a:sym typeface="Calibri"/>
              </a:rPr>
              <a:t>Cuarto Trimestre (No incluye diciembre)</a:t>
            </a:r>
            <a:endParaRPr sz="2800" b="1" dirty="0">
              <a:solidFill>
                <a:srgbClr val="FABF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2B19B7C-75D9-DE30-EB4A-BEB9F087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9" y="1288381"/>
            <a:ext cx="8429664" cy="44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97;p14"/>
          <p:cNvSpPr/>
          <p:nvPr/>
        </p:nvSpPr>
        <p:spPr>
          <a:xfrm>
            <a:off x="3132864" y="859718"/>
            <a:ext cx="621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 Antiqua"/>
              <a:buNone/>
            </a:pPr>
            <a:r>
              <a:rPr lang="es-CO" sz="28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Facultades</a:t>
            </a: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9823429" y="1450942"/>
            <a:ext cx="152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  <a:buFont typeface="Book Antiqua"/>
              <a:buNone/>
            </a:pPr>
            <a:r>
              <a:rPr lang="es-CO" sz="5400" b="1" i="0" u="none" strike="noStrike" cap="none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98%</a:t>
            </a:r>
            <a:endParaRPr sz="18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" name="Google Shape;110;p15">
            <a:extLst>
              <a:ext uri="{FF2B5EF4-FFF2-40B4-BE49-F238E27FC236}">
                <a16:creationId xmlns:a16="http://schemas.microsoft.com/office/drawing/2014/main" id="{896BA2A7-61F0-15C6-7CCC-CCC1BEB65FFE}"/>
              </a:ext>
            </a:extLst>
          </p:cNvPr>
          <p:cNvSpPr/>
          <p:nvPr/>
        </p:nvSpPr>
        <p:spPr>
          <a:xfrm>
            <a:off x="2837468" y="344761"/>
            <a:ext cx="635847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s-CO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2025</a:t>
            </a:r>
            <a:r>
              <a:rPr lang="es-CO" sz="2800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Trimestre 4</a:t>
            </a:r>
            <a:endParaRPr sz="1800" b="1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02" name="Google Shape;102;p14"/>
          <p:cNvCxnSpPr/>
          <p:nvPr/>
        </p:nvCxnSpPr>
        <p:spPr>
          <a:xfrm>
            <a:off x="522494" y="3029854"/>
            <a:ext cx="1137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" name="Google Shape;98;p14">
            <a:extLst>
              <a:ext uri="{FF2B5EF4-FFF2-40B4-BE49-F238E27FC236}">
                <a16:creationId xmlns:a16="http://schemas.microsoft.com/office/drawing/2014/main" id="{87858D71-3850-EA04-E532-AD0FA791F644}"/>
              </a:ext>
            </a:extLst>
          </p:cNvPr>
          <p:cNvSpPr/>
          <p:nvPr/>
        </p:nvSpPr>
        <p:spPr>
          <a:xfrm>
            <a:off x="1089069" y="5547118"/>
            <a:ext cx="682002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  <a:buFont typeface="Book Antiqua"/>
              <a:buNone/>
            </a:pP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9</a:t>
            </a:r>
            <a:r>
              <a:rPr lang="es-CO" sz="5400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6,91</a:t>
            </a: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5400" b="1" i="0" u="none" strike="noStrike" cap="none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74A1392-55DB-E0ED-AB7A-22A93866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9" y="1400109"/>
            <a:ext cx="8424732" cy="41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Google Shape;108;p15"/>
          <p:cNvSpPr/>
          <p:nvPr/>
        </p:nvSpPr>
        <p:spPr>
          <a:xfrm>
            <a:off x="2911103" y="810450"/>
            <a:ext cx="621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 Antiqua"/>
              <a:buNone/>
            </a:pPr>
            <a:r>
              <a:rPr lang="es-CO" sz="2800" b="1" i="0" u="none" strike="noStrike" cap="none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Procesos </a:t>
            </a:r>
            <a:r>
              <a:rPr lang="es-CO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Misionales</a:t>
            </a:r>
            <a:endParaRPr sz="18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9968652" y="1400109"/>
            <a:ext cx="1665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  <a:buFont typeface="Book Antiqua"/>
              <a:buNone/>
            </a:pPr>
            <a:r>
              <a:rPr lang="es-CO" sz="5400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95</a:t>
            </a:r>
            <a:r>
              <a:rPr lang="es-CO" sz="5400" b="1" i="0" u="none" strike="noStrike" cap="none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8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2837468" y="344761"/>
            <a:ext cx="635847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s-CO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2025</a:t>
            </a:r>
            <a:r>
              <a:rPr lang="es-CO" sz="2800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Trimestre 4</a:t>
            </a:r>
            <a:endParaRPr sz="1800" b="1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13" name="Google Shape;113;p15"/>
          <p:cNvCxnSpPr/>
          <p:nvPr/>
        </p:nvCxnSpPr>
        <p:spPr>
          <a:xfrm rot="10800000" flipH="1">
            <a:off x="532238" y="2375169"/>
            <a:ext cx="11357700" cy="34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" name="Google Shape;98;p14">
            <a:extLst>
              <a:ext uri="{FF2B5EF4-FFF2-40B4-BE49-F238E27FC236}">
                <a16:creationId xmlns:a16="http://schemas.microsoft.com/office/drawing/2014/main" id="{26062C73-8B90-8770-3F5B-F2B608202E5B}"/>
              </a:ext>
            </a:extLst>
          </p:cNvPr>
          <p:cNvSpPr/>
          <p:nvPr/>
        </p:nvSpPr>
        <p:spPr>
          <a:xfrm>
            <a:off x="1089069" y="5547118"/>
            <a:ext cx="682002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  <a:buFont typeface="Book Antiqua"/>
              <a:buNone/>
            </a:pP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9</a:t>
            </a:r>
            <a:r>
              <a:rPr lang="es-CO" sz="5400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6,91</a:t>
            </a: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5400" b="1" i="0" u="none" strike="noStrike" cap="none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1883626" y="1093299"/>
            <a:ext cx="879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 Antiqua"/>
              <a:buNone/>
            </a:pPr>
            <a:r>
              <a:rPr lang="es-CO" sz="28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Procesos Estratégicos y de Seguimiento y Control</a:t>
            </a: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9869714" y="1326223"/>
            <a:ext cx="1619766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  <a:buFont typeface="Book Antiqua"/>
              <a:buNone/>
            </a:pPr>
            <a:r>
              <a:rPr lang="es-CO" sz="5400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99</a:t>
            </a:r>
            <a:r>
              <a:rPr lang="es-CO" sz="5400" b="1" i="0" u="none" strike="noStrike" cap="none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8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" name="Google Shape;110;p15">
            <a:extLst>
              <a:ext uri="{FF2B5EF4-FFF2-40B4-BE49-F238E27FC236}">
                <a16:creationId xmlns:a16="http://schemas.microsoft.com/office/drawing/2014/main" id="{942F0E0E-498D-7D84-5EC3-7C140AD55972}"/>
              </a:ext>
            </a:extLst>
          </p:cNvPr>
          <p:cNvSpPr/>
          <p:nvPr/>
        </p:nvSpPr>
        <p:spPr>
          <a:xfrm>
            <a:off x="2837468" y="344761"/>
            <a:ext cx="635847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s-CO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2025</a:t>
            </a:r>
            <a:r>
              <a:rPr lang="es-CO" sz="2800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Trimestre 4</a:t>
            </a:r>
            <a:endParaRPr sz="1800" b="1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" name="Google Shape;98;p14">
            <a:extLst>
              <a:ext uri="{FF2B5EF4-FFF2-40B4-BE49-F238E27FC236}">
                <a16:creationId xmlns:a16="http://schemas.microsoft.com/office/drawing/2014/main" id="{8E68CE67-0652-A12E-5C39-3B5CDDEA6CCC}"/>
              </a:ext>
            </a:extLst>
          </p:cNvPr>
          <p:cNvSpPr/>
          <p:nvPr/>
        </p:nvSpPr>
        <p:spPr>
          <a:xfrm>
            <a:off x="1089069" y="5547118"/>
            <a:ext cx="682002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  <a:buFont typeface="Book Antiqua"/>
              <a:buNone/>
            </a:pP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9</a:t>
            </a:r>
            <a:r>
              <a:rPr lang="es-CO" sz="5400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6,91</a:t>
            </a: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5400" b="1" i="0" u="none" strike="noStrike" cap="none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7CE76A-17A3-BC71-29F5-4B0DACA1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7" y="1699369"/>
            <a:ext cx="7472273" cy="39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4" name="Google Shape;124;p16"/>
          <p:cNvCxnSpPr/>
          <p:nvPr/>
        </p:nvCxnSpPr>
        <p:spPr>
          <a:xfrm>
            <a:off x="526388" y="2867615"/>
            <a:ext cx="11369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FBEDCCB-F4A1-2AA3-DF99-C4D60E27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3" y="1393624"/>
            <a:ext cx="9183554" cy="42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Google Shape;130;p17"/>
          <p:cNvSpPr/>
          <p:nvPr/>
        </p:nvSpPr>
        <p:spPr>
          <a:xfrm>
            <a:off x="2790466" y="757684"/>
            <a:ext cx="658908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 Antiqua"/>
              <a:buNone/>
            </a:pPr>
            <a:r>
              <a:rPr lang="es-CO" sz="28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Procesos de Apoyo</a:t>
            </a: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10014857" y="1368411"/>
            <a:ext cx="1576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  <a:buFont typeface="Book Antiqua"/>
              <a:buNone/>
            </a:pPr>
            <a:r>
              <a:rPr lang="es-CO" sz="5400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96</a:t>
            </a:r>
            <a:r>
              <a:rPr lang="es-CO" sz="5400" b="1" i="0" u="none" strike="noStrike" cap="none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5400" b="1" i="0" u="none" strike="noStrike" cap="none" dirty="0">
              <a:solidFill>
                <a:srgbClr val="C5D8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" name="Google Shape;110;p15">
            <a:extLst>
              <a:ext uri="{FF2B5EF4-FFF2-40B4-BE49-F238E27FC236}">
                <a16:creationId xmlns:a16="http://schemas.microsoft.com/office/drawing/2014/main" id="{C65B3D1A-26D8-DDBF-8910-A8B2ACFDD94C}"/>
              </a:ext>
            </a:extLst>
          </p:cNvPr>
          <p:cNvSpPr/>
          <p:nvPr/>
        </p:nvSpPr>
        <p:spPr>
          <a:xfrm>
            <a:off x="2837468" y="344761"/>
            <a:ext cx="635847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s-CO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2025</a:t>
            </a:r>
            <a:r>
              <a:rPr lang="es-CO" sz="2800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Trimestre 4</a:t>
            </a:r>
            <a:endParaRPr sz="1800" b="1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" name="Google Shape;98;p14">
            <a:extLst>
              <a:ext uri="{FF2B5EF4-FFF2-40B4-BE49-F238E27FC236}">
                <a16:creationId xmlns:a16="http://schemas.microsoft.com/office/drawing/2014/main" id="{E5627014-AB4D-D28A-ABC7-DB0371853E85}"/>
              </a:ext>
            </a:extLst>
          </p:cNvPr>
          <p:cNvSpPr/>
          <p:nvPr/>
        </p:nvSpPr>
        <p:spPr>
          <a:xfrm>
            <a:off x="1089068" y="5547118"/>
            <a:ext cx="7303817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  <a:buFont typeface="Book Antiqua"/>
              <a:buNone/>
            </a:pP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96,91%</a:t>
            </a:r>
            <a:endParaRPr sz="5400" b="1" i="0" u="none" strike="noStrike" cap="none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 rot="10800000" flipH="1">
            <a:off x="538088" y="2312740"/>
            <a:ext cx="11346000" cy="23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FF0015BB-B92D-A665-6454-DDD4B1CE5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15">
            <a:extLst>
              <a:ext uri="{FF2B5EF4-FFF2-40B4-BE49-F238E27FC236}">
                <a16:creationId xmlns:a16="http://schemas.microsoft.com/office/drawing/2014/main" id="{D24D39F9-6F66-87E6-9104-3E5932CD83FE}"/>
              </a:ext>
            </a:extLst>
          </p:cNvPr>
          <p:cNvSpPr/>
          <p:nvPr/>
        </p:nvSpPr>
        <p:spPr>
          <a:xfrm>
            <a:off x="2837468" y="344761"/>
            <a:ext cx="635847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s-CO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2025</a:t>
            </a:r>
            <a:r>
              <a:rPr lang="es-CO" sz="2800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Trimestre 4</a:t>
            </a:r>
            <a:endParaRPr sz="1800" b="1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F66DD3-1B29-93FA-041C-BDBC5EB5BA86}"/>
              </a:ext>
            </a:extLst>
          </p:cNvPr>
          <p:cNvSpPr txBox="1"/>
          <p:nvPr/>
        </p:nvSpPr>
        <p:spPr>
          <a:xfrm>
            <a:off x="1768254" y="2291741"/>
            <a:ext cx="86335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dirty="0"/>
              <a:t>En términos generales, el cumplimiento global de la Universidad se ha mantenido estable con una leve tendencia al alza, pasando de un 76% en 2024 a un 78% en 2025, en el tercer trimestre del año, es decir hasta el 30 de septiembre de cada uno de los años.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Sin embargo, se realizó una revisión anticipada del año (sin incluir diciembre), con el fin de presentar a la alta dirección un dato mas actualizado el cual arroja un porcentaje general de ejecución de 91%,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60663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A9E687FC-F82D-10A2-4375-F82BEDAA4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B315588-09BC-6A03-A6BD-469B82759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422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B4328E-E2D7-D1C0-38D6-FC1BFC0D15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751"/>
          <a:stretch>
            <a:fillRect/>
          </a:stretch>
        </p:blipFill>
        <p:spPr>
          <a:xfrm>
            <a:off x="870415" y="735293"/>
            <a:ext cx="5249086" cy="55901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EDE85C-A5ED-5D67-3FC8-62580C9FCE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751"/>
          <a:stretch>
            <a:fillRect/>
          </a:stretch>
        </p:blipFill>
        <p:spPr>
          <a:xfrm>
            <a:off x="6398436" y="1208315"/>
            <a:ext cx="5249083" cy="502071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7C003B8-7760-1CD5-0243-BF42DD1B30A1}"/>
              </a:ext>
            </a:extLst>
          </p:cNvPr>
          <p:cNvSpPr txBox="1"/>
          <p:nvPr/>
        </p:nvSpPr>
        <p:spPr>
          <a:xfrm>
            <a:off x="2933861" y="108327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LOGROS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B9E626-51EC-E025-4D81-0C41F43BE145}"/>
              </a:ext>
            </a:extLst>
          </p:cNvPr>
          <p:cNvSpPr txBox="1"/>
          <p:nvPr/>
        </p:nvSpPr>
        <p:spPr>
          <a:xfrm>
            <a:off x="8621264" y="1431786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RETOS</a:t>
            </a:r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42F053-EDC5-D62F-96E5-B3FE0D841DA8}"/>
              </a:ext>
            </a:extLst>
          </p:cNvPr>
          <p:cNvSpPr txBox="1"/>
          <p:nvPr/>
        </p:nvSpPr>
        <p:spPr>
          <a:xfrm>
            <a:off x="870417" y="1678566"/>
            <a:ext cx="52490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Nuevos programas académicos técnicos, tecnológicos y posgrados (Programación Web, Desarrollo de software, Seguridad y Salud en el Trabajo, Especialización en Derechos Humanos y Justicia Social)</a:t>
            </a:r>
          </a:p>
          <a:p>
            <a:endParaRPr lang="es-MX" sz="1200" dirty="0"/>
          </a:p>
          <a:p>
            <a:r>
              <a:rPr lang="es-MX" sz="1200" dirty="0"/>
              <a:t>Creación del programa de Medicina</a:t>
            </a:r>
          </a:p>
          <a:p>
            <a:endParaRPr lang="es-MX" sz="1200" dirty="0"/>
          </a:p>
          <a:p>
            <a:r>
              <a:rPr lang="es-MX" sz="1200" dirty="0"/>
              <a:t>Resultados de SABER PRO: </a:t>
            </a:r>
          </a:p>
          <a:p>
            <a:r>
              <a:rPr lang="es-MX" sz="1200" dirty="0"/>
              <a:t>(2024 Meta: 139 </a:t>
            </a:r>
            <a:r>
              <a:rPr lang="es-MX" sz="1200"/>
              <a:t>– Resultado: </a:t>
            </a:r>
            <a:r>
              <a:rPr lang="es-MX" sz="1200" dirty="0"/>
              <a:t>145) </a:t>
            </a:r>
          </a:p>
          <a:p>
            <a:r>
              <a:rPr lang="es-MX" sz="1200" dirty="0"/>
              <a:t>Buenos resultados en Derecho, Ingeniería Industrial, Enfermería, Lengua Castellana y Lic. Idiomas.</a:t>
            </a:r>
          </a:p>
          <a:p>
            <a:endParaRPr lang="es-MX" sz="1200" dirty="0"/>
          </a:p>
          <a:p>
            <a:r>
              <a:rPr lang="es-MX" sz="1200" dirty="0"/>
              <a:t>Resultados en Tasa de graduación</a:t>
            </a:r>
          </a:p>
          <a:p>
            <a:r>
              <a:rPr lang="es-MX" sz="1200" dirty="0"/>
              <a:t>(2024 Meta: 27,28% – Resultados: 46,84%) Buenos resultados en Lic. Edu Infantil, Enfermería y Administración en Finanzas y N.I.</a:t>
            </a:r>
          </a:p>
          <a:p>
            <a:endParaRPr lang="es-MX" sz="1200" dirty="0"/>
          </a:p>
          <a:p>
            <a:r>
              <a:rPr lang="es-MX" sz="1200" dirty="0"/>
              <a:t>Avances en el Informe de Autoevaluación Institucional</a:t>
            </a:r>
          </a:p>
          <a:p>
            <a:endParaRPr lang="es-MX" sz="1200" dirty="0"/>
          </a:p>
          <a:p>
            <a:r>
              <a:rPr lang="es-MX" sz="1200" dirty="0"/>
              <a:t>Gestión del Programa de Incremento de la Cobertura PIC y Universidad en tu colegio logrando 973 nuevos cupos entre 2023 y 2025,</a:t>
            </a:r>
          </a:p>
          <a:p>
            <a:endParaRPr lang="es-MX" sz="1200" dirty="0"/>
          </a:p>
          <a:p>
            <a:r>
              <a:rPr lang="es-MX" sz="1200" dirty="0"/>
              <a:t>Resultados del FURAG-MIPG (86,8 frente a 75,9 del promedio de universidades)</a:t>
            </a:r>
          </a:p>
          <a:p>
            <a:r>
              <a:rPr lang="es-MX" sz="1200" dirty="0"/>
              <a:t> </a:t>
            </a:r>
          </a:p>
          <a:p>
            <a:r>
              <a:rPr lang="es-MX" sz="1200" dirty="0"/>
              <a:t>Cumplimiento en la gestión de los programas de Bienestar, Seguridad y Salud en el Trabajo y Ambiental.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3853D9-9008-657B-C80F-C9C3972F8FE8}"/>
              </a:ext>
            </a:extLst>
          </p:cNvPr>
          <p:cNvSpPr txBox="1"/>
          <p:nvPr/>
        </p:nvSpPr>
        <p:spPr>
          <a:xfrm>
            <a:off x="6398436" y="2089896"/>
            <a:ext cx="5249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Gestión del proyecto de infraestructura para el programa de medicina.</a:t>
            </a:r>
          </a:p>
          <a:p>
            <a:endParaRPr lang="es-MX" sz="1200" dirty="0"/>
          </a:p>
          <a:p>
            <a:r>
              <a:rPr lang="es-MX" sz="1200" dirty="0"/>
              <a:t>Continuar los esfuerzos en mejorar la </a:t>
            </a:r>
            <a:r>
              <a:rPr lang="es-MX" sz="1200" b="1" dirty="0"/>
              <a:t>TASA DE GRADUACIÓN</a:t>
            </a:r>
            <a:r>
              <a:rPr lang="es-MX" sz="1200" dirty="0"/>
              <a:t> de los programas: Ingeniería Agronómica, Mecánica, Física, Acuicultura, Matemáticas, Ingeniería de Alimentos y Estadística.</a:t>
            </a:r>
          </a:p>
          <a:p>
            <a:endParaRPr lang="es-MX" sz="1200" dirty="0"/>
          </a:p>
          <a:p>
            <a:r>
              <a:rPr lang="es-MX" sz="1200" dirty="0"/>
              <a:t>Continuar los esfuerzos para mejorar los resultados de </a:t>
            </a:r>
            <a:r>
              <a:rPr lang="es-MX" sz="1200" b="1" dirty="0"/>
              <a:t>SABER PRO</a:t>
            </a:r>
            <a:r>
              <a:rPr lang="es-MX" sz="1200" dirty="0"/>
              <a:t> en mayor medida los programas de Física, Matemáticas, Química y Estadística.</a:t>
            </a:r>
          </a:p>
          <a:p>
            <a:endParaRPr lang="es-MX" sz="1200" dirty="0"/>
          </a:p>
          <a:p>
            <a:r>
              <a:rPr lang="es-MX" sz="1200" dirty="0"/>
              <a:t>Gestión de nuevas opciones de pregrados en Ciencias Agropecuarias para las diferentes subregiones.</a:t>
            </a:r>
          </a:p>
          <a:p>
            <a:endParaRPr lang="es-MX" sz="1200" dirty="0"/>
          </a:p>
          <a:p>
            <a:r>
              <a:rPr lang="es-MX" sz="1200" dirty="0"/>
              <a:t>Implementación del modelo pedagógico distancia – virtual con el fin de mejorar cobertura con calidad y optimizar espacios y recursos.</a:t>
            </a:r>
          </a:p>
          <a:p>
            <a:endParaRPr lang="es-MX" sz="1200" dirty="0"/>
          </a:p>
          <a:p>
            <a:r>
              <a:rPr lang="es-MX" sz="1200" dirty="0"/>
              <a:t>Crear SPIN OFF universitarias (Planificado para 2024)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9772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3632" y="2824948"/>
            <a:ext cx="7034926" cy="137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472</Words>
  <Application>Microsoft Office PowerPoint</Application>
  <PresentationFormat>Personalizado</PresentationFormat>
  <Paragraphs>60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Arial</vt:lpstr>
      <vt:lpstr>Book Antiqua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Alberto de la Espriella</cp:lastModifiedBy>
  <cp:revision>16</cp:revision>
  <dcterms:modified xsi:type="dcterms:W3CDTF">2026-02-04T19:57:16Z</dcterms:modified>
</cp:coreProperties>
</file>