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6" r:id="rId7"/>
    <p:sldId id="261" r:id="rId8"/>
    <p:sldId id="262" r:id="rId9"/>
    <p:sldId id="263" r:id="rId10"/>
    <p:sldId id="264" r:id="rId11"/>
    <p:sldId id="265"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Open Sans ExtraBold" panose="020B0604020202020204" charset="0"/>
      <p:bold r:id="rId18"/>
      <p:boldItalic r:id="rId19"/>
    </p:embeddedFont>
    <p:embeddedFont>
      <p:font typeface="Playfair Display"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gJa1p7mtgtV6NkKpxZVb2+XEk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04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3" name="Google Shape;1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20368cf54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20368cf546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1" name="Google Shape;101;g220368cf546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20368cf546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368cf546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7" name="Google Shape;107;g220368cf546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20368cf546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20368cf546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3" name="Google Shape;113;g220368cf546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20368cf546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20368cf546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9" name="Google Shape;119;g220368cf546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20368cf546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20368cf546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5" name="Google Shape;125;g220368cf546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20368cf546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20368cf546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1" name="Google Shape;131;g220368cf546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20368cf546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20368cf546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7" name="Google Shape;137;g220368cf546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5"/>
        <p:cNvGrpSpPr/>
        <p:nvPr/>
      </p:nvGrpSpPr>
      <p:grpSpPr>
        <a:xfrm>
          <a:off x="0" y="0"/>
          <a:ext cx="0" cy="0"/>
          <a:chOff x="0" y="0"/>
          <a:chExt cx="0" cy="0"/>
        </a:xfrm>
      </p:grpSpPr>
      <p:sp>
        <p:nvSpPr>
          <p:cNvPr id="16" name="Google Shape;16;p5"/>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5"/>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4"/>
          <p:cNvSpPr txBox="1">
            <a:spLocks noGrp="1"/>
          </p:cNvSpPr>
          <p:nvPr>
            <p:ph type="body" idx="1"/>
          </p:nvPr>
        </p:nvSpPr>
        <p:spPr>
          <a:xfrm rot="5400000">
            <a:off x="2874963" y="-1217612"/>
            <a:ext cx="3394075"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5"/>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9"/>
        <p:cNvGrpSpPr/>
        <p:nvPr/>
      </p:nvGrpSpPr>
      <p:grpSpPr>
        <a:xfrm>
          <a:off x="0" y="0"/>
          <a:ext cx="0" cy="0"/>
          <a:chOff x="0" y="0"/>
          <a:chExt cx="0" cy="0"/>
        </a:xfrm>
      </p:grpSpPr>
      <p:sp>
        <p:nvSpPr>
          <p:cNvPr id="20" name="Google Shape;20;p6"/>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6"/>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6"/>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7"/>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7"/>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8"/>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9"/>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9"/>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1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0"/>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0"/>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0"/>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0"/>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11"/>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2"/>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2"/>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3"/>
          <p:cNvSpPr>
            <a:spLocks noGrp="1"/>
          </p:cNvSpPr>
          <p:nvPr>
            <p:ph type="pic" idx="2"/>
          </p:nvPr>
        </p:nvSpPr>
        <p:spPr>
          <a:xfrm>
            <a:off x="1792288" y="459581"/>
            <a:ext cx="5486400" cy="3086100"/>
          </a:xfrm>
          <a:prstGeom prst="rect">
            <a:avLst/>
          </a:prstGeom>
          <a:noFill/>
          <a:ln>
            <a:noFill/>
          </a:ln>
        </p:spPr>
      </p:sp>
      <p:sp>
        <p:nvSpPr>
          <p:cNvPr id="68" name="Google Shape;68;p13"/>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3"/>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4"/>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admisionesyregistro@correo.unicordoba.edu.co"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unicordoba.edu.co/index.php/admisiones-y-registr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nicordoba.edu.co/index.php/academusoft/#tab-bec6ec0c2458a7026e4"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unicordoba.edu.co/wp-content/uploads/2024/02/Instructivo-de-Matricula-en-Linea-Estudiantes-Antiguos-1.pdf" TargetMode="External"/><Relationship Id="rId5" Type="http://schemas.openxmlformats.org/officeDocument/2006/relationships/hyperlink" Target="https://www.unicordoba.edu.co/wp-content/uploads/2024/01/Instructivo-Para-Consulta-de-Liquidacion-de-Matricula-Financiera-V1.pdf" TargetMode="External"/><Relationship Id="rId4" Type="http://schemas.openxmlformats.org/officeDocument/2006/relationships/hyperlink" Target="https://www.unicordoba.edu.co/wp-content/uploads/2024/04/Instructivo_ConsultaDeNotas_Estudiantes_V1.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unicordoba.edu.co/index.php/informacion-financiera/tesoreria/"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9" name="Google Shape;89;p1"/>
          <p:cNvSpPr txBox="1"/>
          <p:nvPr/>
        </p:nvSpPr>
        <p:spPr>
          <a:xfrm>
            <a:off x="700088" y="3960813"/>
            <a:ext cx="7723187" cy="3381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600"/>
              <a:buFont typeface="Arial"/>
              <a:buNone/>
            </a:pPr>
            <a:r>
              <a:rPr lang="es-CO" sz="1600" b="0" i="0" u="none" strike="noStrike" cap="none">
                <a:solidFill>
                  <a:schemeClr val="lt1"/>
                </a:solidFill>
                <a:latin typeface="Open Sans ExtraBold"/>
                <a:ea typeface="Open Sans ExtraBold"/>
                <a:cs typeface="Open Sans ExtraBold"/>
                <a:sym typeface="Open Sans ExtraBold"/>
              </a:rPr>
              <a:t>Unicórdoba, calidad, innovación e inclusión para la transformación del territorio.</a:t>
            </a:r>
            <a:endParaRPr sz="1600" b="0" i="0" u="none" strike="noStrike" cap="none">
              <a:solidFill>
                <a:schemeClr val="lt1"/>
              </a:solidFill>
              <a:latin typeface="Open Sans ExtraBold"/>
              <a:ea typeface="Open Sans ExtraBold"/>
              <a:cs typeface="Open Sans ExtraBold"/>
              <a:sym typeface="Open Sans ExtraBold"/>
            </a:endParaRPr>
          </a:p>
        </p:txBody>
      </p:sp>
      <p:pic>
        <p:nvPicPr>
          <p:cNvPr id="90" name="Google Shape;90;p1"/>
          <p:cNvPicPr preferRelativeResize="0"/>
          <p:nvPr/>
        </p:nvPicPr>
        <p:blipFill rotWithShape="1">
          <a:blip r:embed="rId4">
            <a:alphaModFix/>
          </a:blip>
          <a:srcRect/>
          <a:stretch/>
        </p:blipFill>
        <p:spPr>
          <a:xfrm>
            <a:off x="1963738" y="1203325"/>
            <a:ext cx="5195885" cy="2130424"/>
          </a:xfrm>
          <a:prstGeom prst="rect">
            <a:avLst/>
          </a:prstGeom>
          <a:noFill/>
          <a:ln>
            <a:noFill/>
          </a:ln>
        </p:spPr>
      </p:pic>
      <p:sp>
        <p:nvSpPr>
          <p:cNvPr id="91" name="Google Shape;91;p1"/>
          <p:cNvSpPr txBox="1"/>
          <p:nvPr/>
        </p:nvSpPr>
        <p:spPr>
          <a:xfrm>
            <a:off x="-150" y="0"/>
            <a:ext cx="9144000" cy="102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sz="3200" b="1">
                <a:solidFill>
                  <a:schemeClr val="lt1"/>
                </a:solidFill>
                <a:latin typeface="Playfair Display"/>
                <a:ea typeface="Playfair Display"/>
                <a:cs typeface="Playfair Display"/>
                <a:sym typeface="Playfair Display"/>
              </a:rPr>
              <a:t>OFICINA DE ADMISIONES, REGISTRO Y CONTROL </a:t>
            </a:r>
            <a:endParaRPr sz="3200" b="1">
              <a:solidFill>
                <a:schemeClr val="lt1"/>
              </a:solidFill>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20368cf546_0_37"/>
          <p:cNvSpPr txBox="1"/>
          <p:nvPr/>
        </p:nvSpPr>
        <p:spPr>
          <a:xfrm>
            <a:off x="1504225" y="393525"/>
            <a:ext cx="4874400" cy="128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s-CO" sz="1100" b="1">
                <a:solidFill>
                  <a:schemeClr val="dk1"/>
                </a:solidFill>
              </a:rPr>
              <a:t>7. Cierre y Agradecimientos</a:t>
            </a:r>
            <a:endParaRPr sz="1100" b="1">
              <a:solidFill>
                <a:schemeClr val="dk1"/>
              </a:solidFill>
            </a:endParaRPr>
          </a:p>
          <a:p>
            <a:pPr marL="0" lvl="0" indent="0" algn="just" rtl="0">
              <a:lnSpc>
                <a:spcPct val="115000"/>
              </a:lnSpc>
              <a:spcBef>
                <a:spcPts val="1200"/>
              </a:spcBef>
              <a:spcAft>
                <a:spcPts val="1200"/>
              </a:spcAft>
              <a:buNone/>
            </a:pPr>
            <a:r>
              <a:rPr lang="es-CO" sz="1100">
                <a:solidFill>
                  <a:schemeClr val="dk1"/>
                </a:solidFill>
              </a:rPr>
              <a:t>Una vez mas, les damos la bienvenida a la Universidad de Córdoba. Estamos aquí para apoyarles en cada paso de su camino académico y esperamos que disfruten de esta nueva etapa. ¡Les deseamos mucho éxito y esperamos verlos en clase!</a:t>
            </a:r>
            <a:endParaRPr/>
          </a:p>
        </p:txBody>
      </p:sp>
      <p:sp>
        <p:nvSpPr>
          <p:cNvPr id="140" name="Google Shape;140;g220368cf546_0_37"/>
          <p:cNvSpPr txBox="1"/>
          <p:nvPr/>
        </p:nvSpPr>
        <p:spPr>
          <a:xfrm>
            <a:off x="2685875" y="4178000"/>
            <a:ext cx="30000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s-CO" sz="1100" b="1">
                <a:solidFill>
                  <a:schemeClr val="dk1"/>
                </a:solidFill>
              </a:rPr>
              <a:t>¡Bienvenidos y mucha suerte!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3"/>
          <p:cNvPicPr preferRelativeResize="0"/>
          <p:nvPr/>
        </p:nvPicPr>
        <p:blipFill rotWithShape="1">
          <a:blip r:embed="rId3">
            <a:alphaModFix/>
          </a:blip>
          <a:srcRect/>
          <a:stretch/>
        </p:blipFill>
        <p:spPr>
          <a:xfrm>
            <a:off x="1982788" y="1419225"/>
            <a:ext cx="5178425" cy="1009650"/>
          </a:xfrm>
          <a:prstGeom prst="rect">
            <a:avLst/>
          </a:prstGeom>
          <a:noFill/>
          <a:ln>
            <a:noFill/>
          </a:ln>
        </p:spPr>
      </p:pic>
      <p:pic>
        <p:nvPicPr>
          <p:cNvPr id="146" name="Google Shape;146;p3"/>
          <p:cNvPicPr preferRelativeResize="0"/>
          <p:nvPr/>
        </p:nvPicPr>
        <p:blipFill rotWithShape="1">
          <a:blip r:embed="rId4">
            <a:alphaModFix/>
          </a:blip>
          <a:srcRect/>
          <a:stretch/>
        </p:blipFill>
        <p:spPr>
          <a:xfrm>
            <a:off x="915988" y="3076575"/>
            <a:ext cx="7312025" cy="10017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500"/>
                                        <p:tgtEl>
                                          <p:spTgt spid="145"/>
                                        </p:tgtEl>
                                        <p:attrNameLst>
                                          <p:attrName>ppt_w</p:attrName>
                                        </p:attrNameLst>
                                      </p:cBhvr>
                                      <p:tavLst>
                                        <p:tav tm="0">
                                          <p:val>
                                            <p:strVal val="0"/>
                                          </p:val>
                                        </p:tav>
                                        <p:tav tm="100000">
                                          <p:val>
                                            <p:strVal val="#ppt_w"/>
                                          </p:val>
                                        </p:tav>
                                      </p:tavLst>
                                    </p:anim>
                                    <p:anim calcmode="lin" valueType="num">
                                      <p:cBhvr additive="base">
                                        <p:cTn id="8" dur="500"/>
                                        <p:tgtEl>
                                          <p:spTgt spid="145"/>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6"/>
                                        </p:tgtEl>
                                        <p:attrNameLst>
                                          <p:attrName>style.visibility</p:attrName>
                                        </p:attrNameLst>
                                      </p:cBhvr>
                                      <p:to>
                                        <p:strVal val="visible"/>
                                      </p:to>
                                    </p:set>
                                    <p:anim calcmode="lin" valueType="num">
                                      <p:cBhvr additive="base">
                                        <p:cTn id="12" dur="300"/>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1970150" y="253750"/>
            <a:ext cx="1000500" cy="31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a:solidFill>
                <a:schemeClr val="dk1"/>
              </a:solidFill>
              <a:latin typeface="Playfair Display"/>
              <a:ea typeface="Playfair Display"/>
              <a:cs typeface="Playfair Display"/>
              <a:sym typeface="Playfair Display"/>
            </a:endParaRPr>
          </a:p>
        </p:txBody>
      </p:sp>
      <p:sp>
        <p:nvSpPr>
          <p:cNvPr id="97" name="Google Shape;97;p2"/>
          <p:cNvSpPr txBox="1"/>
          <p:nvPr/>
        </p:nvSpPr>
        <p:spPr>
          <a:xfrm>
            <a:off x="1685250" y="1090350"/>
            <a:ext cx="5253000" cy="3035416"/>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None/>
            </a:pPr>
            <a:r>
              <a:rPr lang="es-CO" sz="1500" b="1" dirty="0">
                <a:solidFill>
                  <a:schemeClr val="dk1"/>
                </a:solidFill>
              </a:rPr>
              <a:t>1.Introducción.</a:t>
            </a:r>
            <a:endParaRPr sz="1500" b="1" dirty="0">
              <a:solidFill>
                <a:schemeClr val="dk1"/>
              </a:solidFill>
            </a:endParaRPr>
          </a:p>
          <a:p>
            <a:pPr marL="0" lvl="0" indent="0" algn="just" rtl="0">
              <a:lnSpc>
                <a:spcPct val="115000"/>
              </a:lnSpc>
              <a:spcBef>
                <a:spcPts val="1200"/>
              </a:spcBef>
              <a:spcAft>
                <a:spcPts val="1200"/>
              </a:spcAft>
              <a:buNone/>
            </a:pPr>
            <a:r>
              <a:rPr lang="es-CO" sz="1500" dirty="0">
                <a:solidFill>
                  <a:schemeClr val="dk1"/>
                </a:solidFill>
              </a:rPr>
              <a:t>Desde la oficina de Admisiones, Registro y Control le damos una cordial bienvenida a la Universidad de Córdoba, estamos emocionados de tenerlos con nosotros y deseamos que esta etapa de su vida universitaria sea enriquecedora y llena de logros. En esta sesión de inducción, les proporcionaremos la información esencial para que puedan comenzar su experiencia universitaria sin contratiempos.</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220368cf546_0_7"/>
          <p:cNvSpPr txBox="1"/>
          <p:nvPr/>
        </p:nvSpPr>
        <p:spPr>
          <a:xfrm>
            <a:off x="1702800" y="526650"/>
            <a:ext cx="5145300" cy="418188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s-CO" sz="1500" b="1" dirty="0">
                <a:solidFill>
                  <a:schemeClr val="dk1"/>
                </a:solidFill>
              </a:rPr>
              <a:t>2. Ubicación y contacto.</a:t>
            </a:r>
          </a:p>
          <a:p>
            <a:pPr marL="0" lvl="0" indent="0" algn="just" rtl="0">
              <a:lnSpc>
                <a:spcPct val="115000"/>
              </a:lnSpc>
              <a:spcBef>
                <a:spcPts val="1200"/>
              </a:spcBef>
              <a:spcAft>
                <a:spcPts val="0"/>
              </a:spcAft>
              <a:buNone/>
            </a:pPr>
            <a:r>
              <a:rPr lang="es-CO" sz="1500" dirty="0">
                <a:solidFill>
                  <a:schemeClr val="dk1"/>
                </a:solidFill>
              </a:rPr>
              <a:t>Nuestra oficina se encuentra ubicada en el primer piso del edificio administrativo de la sede central, de lunes a viernes te brindaremos soporte</a:t>
            </a:r>
            <a:r>
              <a:rPr lang="es-MX" sz="1500" dirty="0">
                <a:solidFill>
                  <a:schemeClr val="dk1"/>
                </a:solidFill>
              </a:rPr>
              <a:t> en todo lo relacionado con la gestión académica, también puedes escribirnos al correo institucional.</a:t>
            </a:r>
          </a:p>
          <a:p>
            <a:pPr marL="0" lvl="0" indent="0" algn="just" rtl="0">
              <a:lnSpc>
                <a:spcPct val="115000"/>
              </a:lnSpc>
              <a:spcBef>
                <a:spcPts val="1200"/>
              </a:spcBef>
              <a:spcAft>
                <a:spcPts val="0"/>
              </a:spcAft>
              <a:buNone/>
            </a:pPr>
            <a:r>
              <a:rPr lang="es-CO" sz="1500" dirty="0">
                <a:solidFill>
                  <a:schemeClr val="dk1"/>
                </a:solidFill>
              </a:rPr>
              <a:t>Correo el electrónico: </a:t>
            </a:r>
            <a:endParaRPr sz="1500" dirty="0">
              <a:solidFill>
                <a:schemeClr val="dk1"/>
              </a:solidFill>
            </a:endParaRPr>
          </a:p>
          <a:p>
            <a:pPr marL="0" lvl="0" indent="0" algn="just" rtl="0">
              <a:lnSpc>
                <a:spcPct val="115000"/>
              </a:lnSpc>
              <a:spcBef>
                <a:spcPts val="1200"/>
              </a:spcBef>
              <a:spcAft>
                <a:spcPts val="0"/>
              </a:spcAft>
              <a:buNone/>
            </a:pPr>
            <a:r>
              <a:rPr lang="es-CO" sz="1500" u="sng" dirty="0">
                <a:solidFill>
                  <a:schemeClr val="hlink"/>
                </a:solidFill>
                <a:hlinkClick r:id="rId3"/>
              </a:rPr>
              <a:t>admisionesyregistro@correo.unicordoba.edu.co</a:t>
            </a:r>
            <a:endParaRPr sz="1500" dirty="0">
              <a:solidFill>
                <a:schemeClr val="dk1"/>
              </a:solidFill>
            </a:endParaRPr>
          </a:p>
          <a:p>
            <a:pPr marL="0" lvl="0" indent="0" algn="just" rtl="0">
              <a:lnSpc>
                <a:spcPct val="115000"/>
              </a:lnSpc>
              <a:spcBef>
                <a:spcPts val="1200"/>
              </a:spcBef>
              <a:spcAft>
                <a:spcPts val="0"/>
              </a:spcAft>
              <a:buNone/>
            </a:pPr>
            <a:r>
              <a:rPr lang="es-CO" sz="1500" dirty="0">
                <a:solidFill>
                  <a:schemeClr val="dk1"/>
                </a:solidFill>
              </a:rPr>
              <a:t>Sitio Web:</a:t>
            </a:r>
            <a:endParaRPr sz="1500" dirty="0">
              <a:solidFill>
                <a:schemeClr val="dk1"/>
              </a:solidFill>
            </a:endParaRPr>
          </a:p>
          <a:p>
            <a:pPr marL="0" lvl="0" indent="0" algn="just" rtl="0">
              <a:lnSpc>
                <a:spcPct val="115000"/>
              </a:lnSpc>
              <a:spcBef>
                <a:spcPts val="1200"/>
              </a:spcBef>
              <a:spcAft>
                <a:spcPts val="1200"/>
              </a:spcAft>
              <a:buNone/>
            </a:pPr>
            <a:r>
              <a:rPr lang="es-CO" sz="1500" u="sng" dirty="0">
                <a:solidFill>
                  <a:schemeClr val="hlink"/>
                </a:solidFill>
                <a:hlinkClick r:id="rId4"/>
              </a:rPr>
              <a:t>https://www.unicordoba.edu.co/index.php/admisiones-y-registro/</a:t>
            </a:r>
            <a:r>
              <a:rPr lang="es-CO" sz="1500" dirty="0">
                <a:solidFill>
                  <a:schemeClr val="dk1"/>
                </a:solidFill>
              </a:rPr>
              <a:t> </a:t>
            </a:r>
            <a:endParaRPr sz="1500"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220368cf546_0_13"/>
          <p:cNvSpPr txBox="1"/>
          <p:nvPr/>
        </p:nvSpPr>
        <p:spPr>
          <a:xfrm>
            <a:off x="533400" y="76200"/>
            <a:ext cx="6727500" cy="433577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100" dirty="0">
              <a:solidFill>
                <a:schemeClr val="dk1"/>
              </a:solidFill>
            </a:endParaRPr>
          </a:p>
          <a:p>
            <a:pPr marL="0" lvl="0" indent="0" algn="l" rtl="0">
              <a:lnSpc>
                <a:spcPct val="115000"/>
              </a:lnSpc>
              <a:spcBef>
                <a:spcPts val="0"/>
              </a:spcBef>
              <a:spcAft>
                <a:spcPts val="0"/>
              </a:spcAft>
              <a:buNone/>
            </a:pPr>
            <a:endParaRPr sz="1100" dirty="0">
              <a:solidFill>
                <a:schemeClr val="dk1"/>
              </a:solidFill>
            </a:endParaRPr>
          </a:p>
          <a:p>
            <a:pPr marL="0" lvl="0" indent="0" algn="l" rtl="0">
              <a:lnSpc>
                <a:spcPct val="115000"/>
              </a:lnSpc>
              <a:spcBef>
                <a:spcPts val="1200"/>
              </a:spcBef>
              <a:spcAft>
                <a:spcPts val="0"/>
              </a:spcAft>
              <a:buNone/>
            </a:pPr>
            <a:r>
              <a:rPr lang="es-CO" sz="1100" b="1" dirty="0">
                <a:solidFill>
                  <a:schemeClr val="dk1"/>
                </a:solidFill>
              </a:rPr>
              <a:t>3. Proceso de Admisión, legalización y matrícula</a:t>
            </a:r>
            <a:endParaRPr sz="1100" b="1" dirty="0">
              <a:solidFill>
                <a:schemeClr val="dk1"/>
              </a:solidFill>
            </a:endParaRPr>
          </a:p>
          <a:p>
            <a:pPr marL="0" lvl="0" indent="0" algn="l" rtl="0">
              <a:lnSpc>
                <a:spcPct val="115000"/>
              </a:lnSpc>
              <a:spcBef>
                <a:spcPts val="1200"/>
              </a:spcBef>
              <a:spcAft>
                <a:spcPts val="0"/>
              </a:spcAft>
              <a:buNone/>
            </a:pPr>
            <a:r>
              <a:rPr lang="es-CO" sz="1100" b="1" dirty="0">
                <a:solidFill>
                  <a:schemeClr val="dk1"/>
                </a:solidFill>
              </a:rPr>
              <a:t>a. Legalización de matrícula</a:t>
            </a:r>
            <a:endParaRPr sz="1100" b="1" dirty="0">
              <a:solidFill>
                <a:schemeClr val="dk1"/>
              </a:solidFill>
            </a:endParaRPr>
          </a:p>
          <a:p>
            <a:pPr marL="457200" lvl="0" indent="-298450" algn="l" rtl="0">
              <a:lnSpc>
                <a:spcPct val="115000"/>
              </a:lnSpc>
              <a:spcBef>
                <a:spcPts val="1200"/>
              </a:spcBef>
              <a:spcAft>
                <a:spcPts val="0"/>
              </a:spcAft>
              <a:buClr>
                <a:schemeClr val="dk1"/>
              </a:buClr>
              <a:buSzPts val="1100"/>
              <a:buChar char="●"/>
            </a:pPr>
            <a:r>
              <a:rPr lang="es-CO" sz="1100" dirty="0">
                <a:solidFill>
                  <a:schemeClr val="dk1"/>
                </a:solidFill>
              </a:rPr>
              <a:t>Verifiquen que han completado todos los requisitos para su legalización (Circular proceso legalización).</a:t>
            </a:r>
            <a:endParaRPr sz="11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s-CO" sz="1100" dirty="0">
                <a:solidFill>
                  <a:schemeClr val="dk1"/>
                </a:solidFill>
              </a:rPr>
              <a:t>Asegúrense de haber cargado la documentación requerida.</a:t>
            </a:r>
            <a:endParaRPr sz="1100" dirty="0">
              <a:solidFill>
                <a:schemeClr val="dk1"/>
              </a:solidFill>
            </a:endParaRPr>
          </a:p>
          <a:p>
            <a:pPr marL="0" lvl="0" indent="0" algn="l" rtl="0">
              <a:lnSpc>
                <a:spcPct val="115000"/>
              </a:lnSpc>
              <a:spcBef>
                <a:spcPts val="1200"/>
              </a:spcBef>
              <a:spcAft>
                <a:spcPts val="0"/>
              </a:spcAft>
              <a:buNone/>
            </a:pPr>
            <a:r>
              <a:rPr lang="es-CO" sz="1100" b="1" dirty="0">
                <a:solidFill>
                  <a:schemeClr val="dk1"/>
                </a:solidFill>
              </a:rPr>
              <a:t>b. Creación de Cuenta en ACADEMUSOFT</a:t>
            </a:r>
            <a:endParaRPr sz="1100" b="1" dirty="0">
              <a:solidFill>
                <a:schemeClr val="dk1"/>
              </a:solidFill>
            </a:endParaRPr>
          </a:p>
          <a:p>
            <a:pPr marL="457200" lvl="0" indent="-298450" algn="l" rtl="0">
              <a:lnSpc>
                <a:spcPct val="115000"/>
              </a:lnSpc>
              <a:spcBef>
                <a:spcPts val="1200"/>
              </a:spcBef>
              <a:spcAft>
                <a:spcPts val="0"/>
              </a:spcAft>
              <a:buClr>
                <a:schemeClr val="dk1"/>
              </a:buClr>
              <a:buSzPts val="1100"/>
              <a:buChar char="●"/>
            </a:pPr>
            <a:r>
              <a:rPr lang="es-CO" sz="1100" dirty="0">
                <a:solidFill>
                  <a:schemeClr val="dk1"/>
                </a:solidFill>
              </a:rPr>
              <a:t>El usuario que se envió al ser admitidos los acompañará durante su estancia en la Universidad de Córdoba, en esta cuenta Ud. podrá matricular cursos en línea, ver horarios, descargar liquidaciones, cancelar cursos, etc.</a:t>
            </a:r>
            <a:endParaRPr sz="1100" dirty="0">
              <a:solidFill>
                <a:schemeClr val="dk1"/>
              </a:solidFill>
            </a:endParaRPr>
          </a:p>
          <a:p>
            <a:pPr marL="0" lvl="0" indent="0" algn="l" rtl="0">
              <a:lnSpc>
                <a:spcPct val="115000"/>
              </a:lnSpc>
              <a:spcBef>
                <a:spcPts val="1200"/>
              </a:spcBef>
              <a:spcAft>
                <a:spcPts val="0"/>
              </a:spcAft>
              <a:buNone/>
            </a:pPr>
            <a:r>
              <a:rPr lang="es-CO" sz="1100" b="1" dirty="0">
                <a:solidFill>
                  <a:schemeClr val="dk1"/>
                </a:solidFill>
              </a:rPr>
              <a:t>c. Matrícula primer semestre</a:t>
            </a:r>
            <a:endParaRPr sz="1100" b="1" dirty="0">
              <a:solidFill>
                <a:schemeClr val="dk1"/>
              </a:solidFill>
            </a:endParaRPr>
          </a:p>
          <a:p>
            <a:pPr marL="457200" lvl="0" indent="-298450" algn="l" rtl="0">
              <a:lnSpc>
                <a:spcPct val="115000"/>
              </a:lnSpc>
              <a:spcBef>
                <a:spcPts val="1200"/>
              </a:spcBef>
              <a:spcAft>
                <a:spcPts val="0"/>
              </a:spcAft>
              <a:buClr>
                <a:schemeClr val="dk1"/>
              </a:buClr>
              <a:buSzPts val="1100"/>
              <a:buChar char="●"/>
            </a:pPr>
            <a:r>
              <a:rPr lang="es-CO" sz="1100" dirty="0">
                <a:solidFill>
                  <a:schemeClr val="dk1"/>
                </a:solidFill>
              </a:rPr>
              <a:t>La matrícula de las materias de primer semestre es gestionada por la Oficina de admisiones, Registro y Control.</a:t>
            </a:r>
          </a:p>
          <a:p>
            <a:pPr marL="457200" lvl="0" indent="-298450" algn="l" rtl="0">
              <a:lnSpc>
                <a:spcPct val="115000"/>
              </a:lnSpc>
              <a:spcBef>
                <a:spcPts val="1200"/>
              </a:spcBef>
              <a:spcAft>
                <a:spcPts val="0"/>
              </a:spcAft>
              <a:buClr>
                <a:schemeClr val="dk1"/>
              </a:buClr>
              <a:buSzPts val="1100"/>
              <a:buChar char="●"/>
            </a:pPr>
            <a:r>
              <a:rPr lang="es-CO" sz="1100" dirty="0">
                <a:solidFill>
                  <a:schemeClr val="dk1"/>
                </a:solidFill>
              </a:rPr>
              <a:t>A partir del 2 semestre la matrícula es autogestionada por el estudiante.</a:t>
            </a:r>
            <a:endParaRPr sz="1100"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20368cf546_0_19"/>
          <p:cNvSpPr txBox="1"/>
          <p:nvPr/>
        </p:nvSpPr>
        <p:spPr>
          <a:xfrm>
            <a:off x="949825" y="499700"/>
            <a:ext cx="6235800" cy="356633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s-CO" sz="1100" b="1" dirty="0">
                <a:solidFill>
                  <a:schemeClr val="dk1"/>
                </a:solidFill>
              </a:rPr>
              <a:t>4. Registro de Materias a partir del segundo semestre</a:t>
            </a:r>
            <a:endParaRPr sz="1100" b="1" dirty="0">
              <a:solidFill>
                <a:schemeClr val="dk1"/>
              </a:solidFill>
            </a:endParaRPr>
          </a:p>
          <a:p>
            <a:pPr marL="0" lvl="0" indent="0" algn="l" rtl="0">
              <a:lnSpc>
                <a:spcPct val="115000"/>
              </a:lnSpc>
              <a:spcBef>
                <a:spcPts val="1200"/>
              </a:spcBef>
              <a:spcAft>
                <a:spcPts val="0"/>
              </a:spcAft>
              <a:buNone/>
            </a:pPr>
            <a:r>
              <a:rPr lang="es-CO" sz="1100" b="1" dirty="0">
                <a:solidFill>
                  <a:schemeClr val="dk1"/>
                </a:solidFill>
              </a:rPr>
              <a:t>a. Recomendaciones importantes de matrícula.</a:t>
            </a:r>
            <a:endParaRPr sz="1100" b="1" dirty="0">
              <a:solidFill>
                <a:schemeClr val="dk1"/>
              </a:solidFill>
            </a:endParaRPr>
          </a:p>
          <a:p>
            <a:pPr marL="457200" lvl="0" indent="-298450" algn="l" rtl="0">
              <a:lnSpc>
                <a:spcPct val="115000"/>
              </a:lnSpc>
              <a:spcBef>
                <a:spcPts val="1200"/>
              </a:spcBef>
              <a:spcAft>
                <a:spcPts val="0"/>
              </a:spcAft>
              <a:buClr>
                <a:schemeClr val="dk1"/>
              </a:buClr>
              <a:buSzPts val="1100"/>
              <a:buChar char="●"/>
            </a:pPr>
            <a:r>
              <a:rPr lang="es-CO" sz="1100" dirty="0">
                <a:solidFill>
                  <a:schemeClr val="dk1"/>
                </a:solidFill>
              </a:rPr>
              <a:t>La matrícula académica en línea se hará mediante el sistema de información académico  Academusoft.</a:t>
            </a:r>
            <a:endParaRPr sz="11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s-CO" sz="1100" dirty="0">
                <a:solidFill>
                  <a:schemeClr val="dk1"/>
                </a:solidFill>
              </a:rPr>
              <a:t>Tenga en cuenta que los horarios están diseñados para estudiantes que estén nivelados, los repitentes pueden encontrar cruces en sus horarios.</a:t>
            </a:r>
          </a:p>
          <a:p>
            <a:pPr marL="457200" lvl="0" indent="-298450" algn="l" rtl="0">
              <a:lnSpc>
                <a:spcPct val="115000"/>
              </a:lnSpc>
              <a:spcBef>
                <a:spcPts val="0"/>
              </a:spcBef>
              <a:spcAft>
                <a:spcPts val="0"/>
              </a:spcAft>
              <a:buClr>
                <a:schemeClr val="dk1"/>
              </a:buClr>
              <a:buSzPts val="1100"/>
              <a:buChar char="●"/>
            </a:pPr>
            <a:r>
              <a:rPr lang="es-CO" sz="1100" dirty="0">
                <a:solidFill>
                  <a:schemeClr val="dk1"/>
                </a:solidFill>
              </a:rPr>
              <a:t>Los cursos serán creados para los programas y lugares de desarrollo al que pertenecen, en algunos casos estas signaturas se ofrecerán en equivalencias.</a:t>
            </a:r>
          </a:p>
          <a:p>
            <a:pPr marL="457200" lvl="0" indent="-298450" algn="l" rtl="0">
              <a:lnSpc>
                <a:spcPct val="115000"/>
              </a:lnSpc>
              <a:spcBef>
                <a:spcPts val="0"/>
              </a:spcBef>
              <a:spcAft>
                <a:spcPts val="0"/>
              </a:spcAft>
              <a:buClr>
                <a:schemeClr val="dk1"/>
              </a:buClr>
              <a:buSzPts val="1100"/>
              <a:buChar char="●"/>
            </a:pPr>
            <a:r>
              <a:rPr lang="es-CO" sz="1100" dirty="0">
                <a:solidFill>
                  <a:schemeClr val="dk1"/>
                </a:solidFill>
              </a:rPr>
              <a:t>El número de créditos mínimo son 8 en programas a Distancia y 12 en los programas presenciales</a:t>
            </a:r>
          </a:p>
          <a:p>
            <a:pPr marL="457200" lvl="0" indent="-298450" algn="l" rtl="0">
              <a:lnSpc>
                <a:spcPct val="115000"/>
              </a:lnSpc>
              <a:spcBef>
                <a:spcPts val="0"/>
              </a:spcBef>
              <a:spcAft>
                <a:spcPts val="0"/>
              </a:spcAft>
              <a:buClr>
                <a:schemeClr val="dk1"/>
              </a:buClr>
              <a:buSzPts val="1100"/>
              <a:buChar char="●"/>
            </a:pPr>
            <a:r>
              <a:rPr lang="es-CO" sz="1100" dirty="0">
                <a:solidFill>
                  <a:schemeClr val="dk1"/>
                </a:solidFill>
              </a:rPr>
              <a:t>Antes de iniciar cada periodo, el consejo académico aprobará el calendario académico, en este se encuentran relacionas las actividades académicas y sus fechas, tenga en cuenta que debe.</a:t>
            </a:r>
          </a:p>
          <a:p>
            <a:pPr marL="457200" lvl="0" indent="-298450" algn="l" rtl="0">
              <a:lnSpc>
                <a:spcPct val="115000"/>
              </a:lnSpc>
              <a:spcBef>
                <a:spcPts val="0"/>
              </a:spcBef>
              <a:spcAft>
                <a:spcPts val="0"/>
              </a:spcAft>
              <a:buClr>
                <a:schemeClr val="dk1"/>
              </a:buClr>
              <a:buSzPts val="1100"/>
              <a:buChar char="●"/>
            </a:pPr>
            <a:r>
              <a:rPr lang="es-CO" sz="1100" dirty="0">
                <a:solidFill>
                  <a:schemeClr val="dk1"/>
                </a:solidFill>
              </a:rPr>
              <a:t>Los estudiantes de primer semestre no pueden solicitar reingreso, si cancelan semestre deben iniciar el proceso de selección nuevamente.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8C18C50-D822-4B1F-AA76-AE7CF1FBA02B}"/>
              </a:ext>
            </a:extLst>
          </p:cNvPr>
          <p:cNvSpPr>
            <a:spLocks noGrp="1"/>
          </p:cNvSpPr>
          <p:nvPr>
            <p:ph type="subTitle" idx="1"/>
          </p:nvPr>
        </p:nvSpPr>
        <p:spPr>
          <a:xfrm>
            <a:off x="1371600" y="541176"/>
            <a:ext cx="6400800" cy="3687924"/>
          </a:xfrm>
        </p:spPr>
        <p:txBody>
          <a:bodyPr/>
          <a:lstStyle/>
          <a:p>
            <a:pPr lvl="0" indent="-298450" algn="l">
              <a:lnSpc>
                <a:spcPct val="115000"/>
              </a:lnSpc>
              <a:spcBef>
                <a:spcPts val="1200"/>
              </a:spcBef>
              <a:buClr>
                <a:schemeClr val="dk1"/>
              </a:buClr>
              <a:buSzPts val="1100"/>
              <a:buChar char="●"/>
            </a:pPr>
            <a:r>
              <a:rPr lang="es-MX" sz="1400" dirty="0">
                <a:solidFill>
                  <a:schemeClr val="dk1"/>
                </a:solidFill>
              </a:rPr>
              <a:t>Los docentes son los responsables del reporte de notas, verifiquen antes del cierre del periodo que tengan todas las notas cargadas.</a:t>
            </a:r>
          </a:p>
          <a:p>
            <a:pPr lvl="0" indent="-298450" algn="l">
              <a:lnSpc>
                <a:spcPct val="115000"/>
              </a:lnSpc>
              <a:spcBef>
                <a:spcPts val="0"/>
              </a:spcBef>
              <a:buClr>
                <a:schemeClr val="dk1"/>
              </a:buClr>
              <a:buSzPts val="1100"/>
              <a:buChar char="●"/>
            </a:pPr>
            <a:r>
              <a:rPr lang="es-MX" sz="1400" dirty="0">
                <a:solidFill>
                  <a:schemeClr val="dk1"/>
                </a:solidFill>
              </a:rPr>
              <a:t>Nuestros asesores se encuentran disponibles de lunes a viernes para resolver inconvenientes que se presenten.</a:t>
            </a:r>
          </a:p>
          <a:p>
            <a:pPr lvl="0" indent="-298450" algn="l">
              <a:lnSpc>
                <a:spcPct val="115000"/>
              </a:lnSpc>
              <a:spcBef>
                <a:spcPts val="0"/>
              </a:spcBef>
              <a:buClr>
                <a:schemeClr val="dk1"/>
              </a:buClr>
              <a:buSzPts val="1100"/>
              <a:buChar char="●"/>
            </a:pPr>
            <a:r>
              <a:rPr lang="es-MX" sz="1400" dirty="0">
                <a:solidFill>
                  <a:schemeClr val="dk1"/>
                </a:solidFill>
              </a:rPr>
              <a:t>En sus departamentos podrán gestionar ampliación de cupos, equivalencias, prerrequisitos si hace falta.</a:t>
            </a:r>
          </a:p>
          <a:p>
            <a:endParaRPr lang="es-CO" dirty="0"/>
          </a:p>
        </p:txBody>
      </p:sp>
    </p:spTree>
    <p:extLst>
      <p:ext uri="{BB962C8B-B14F-4D97-AF65-F5344CB8AC3E}">
        <p14:creationId xmlns:p14="http://schemas.microsoft.com/office/powerpoint/2010/main" val="787680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20368cf546_0_55"/>
          <p:cNvSpPr txBox="1"/>
          <p:nvPr/>
        </p:nvSpPr>
        <p:spPr>
          <a:xfrm>
            <a:off x="1739525" y="584025"/>
            <a:ext cx="4840800" cy="253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s-CO" sz="1100" b="1" dirty="0">
                <a:solidFill>
                  <a:schemeClr val="dk1"/>
                </a:solidFill>
              </a:rPr>
              <a:t>5. Instructivos</a:t>
            </a:r>
            <a:endParaRPr sz="1100" b="1" dirty="0">
              <a:solidFill>
                <a:schemeClr val="dk1"/>
              </a:solidFill>
            </a:endParaRPr>
          </a:p>
          <a:p>
            <a:pPr marL="0" lvl="0" indent="0" algn="l" rtl="0">
              <a:lnSpc>
                <a:spcPct val="115000"/>
              </a:lnSpc>
              <a:spcBef>
                <a:spcPts val="1200"/>
              </a:spcBef>
              <a:spcAft>
                <a:spcPts val="0"/>
              </a:spcAft>
              <a:buNone/>
            </a:pPr>
            <a:r>
              <a:rPr lang="es-CO" sz="1100" b="1" u="sng" dirty="0">
                <a:solidFill>
                  <a:schemeClr val="hlink"/>
                </a:solidFill>
                <a:hlinkClick r:id="rId3"/>
              </a:rPr>
              <a:t>Ingreso Academusoft</a:t>
            </a:r>
            <a:endParaRPr sz="1100" b="1" dirty="0">
              <a:solidFill>
                <a:schemeClr val="dk1"/>
              </a:solidFill>
            </a:endParaRPr>
          </a:p>
          <a:p>
            <a:pPr marL="0" lvl="0" indent="0" algn="l" rtl="0">
              <a:lnSpc>
                <a:spcPct val="115000"/>
              </a:lnSpc>
              <a:spcBef>
                <a:spcPts val="1200"/>
              </a:spcBef>
              <a:spcAft>
                <a:spcPts val="0"/>
              </a:spcAft>
              <a:buNone/>
            </a:pPr>
            <a:r>
              <a:rPr lang="es-CO" sz="1100" b="1" u="sng" dirty="0">
                <a:solidFill>
                  <a:schemeClr val="hlink"/>
                </a:solidFill>
                <a:hlinkClick r:id="rId4"/>
              </a:rPr>
              <a:t>Instructivo para consulta de notas</a:t>
            </a:r>
            <a:endParaRPr sz="1100" b="1" dirty="0">
              <a:solidFill>
                <a:schemeClr val="dk1"/>
              </a:solidFill>
            </a:endParaRPr>
          </a:p>
          <a:p>
            <a:pPr marL="0" lvl="0" indent="0" algn="l" rtl="0">
              <a:lnSpc>
                <a:spcPct val="115000"/>
              </a:lnSpc>
              <a:spcBef>
                <a:spcPts val="1200"/>
              </a:spcBef>
              <a:spcAft>
                <a:spcPts val="0"/>
              </a:spcAft>
              <a:buNone/>
            </a:pPr>
            <a:r>
              <a:rPr lang="es-CO" sz="1100" b="1" u="sng" dirty="0">
                <a:solidFill>
                  <a:schemeClr val="hlink"/>
                </a:solidFill>
                <a:hlinkClick r:id="rId5"/>
              </a:rPr>
              <a:t>Instructivo para Consulta de Liquidación de Matricula Financiera</a:t>
            </a:r>
            <a:endParaRPr sz="1100" b="1" dirty="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s-CO" sz="1100" b="1" u="sng" dirty="0">
                <a:solidFill>
                  <a:schemeClr val="hlink"/>
                </a:solidFill>
                <a:hlinkClick r:id="rId6"/>
              </a:rPr>
              <a:t>Instructivo para Matrícula en Línea</a:t>
            </a:r>
            <a:endParaRPr sz="1100" b="1"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20368cf546_0_25"/>
          <p:cNvSpPr txBox="1"/>
          <p:nvPr/>
        </p:nvSpPr>
        <p:spPr>
          <a:xfrm>
            <a:off x="1572000" y="718475"/>
            <a:ext cx="5412000" cy="322085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s-CO" sz="1100" b="1" dirty="0">
                <a:solidFill>
                  <a:schemeClr val="dk1"/>
                </a:solidFill>
              </a:rPr>
              <a:t>5.  Certificaciones académicas</a:t>
            </a:r>
            <a:endParaRPr sz="1100" b="1" dirty="0">
              <a:solidFill>
                <a:schemeClr val="dk1"/>
              </a:solidFill>
            </a:endParaRPr>
          </a:p>
          <a:p>
            <a:pPr marL="457200" lvl="0" indent="-298450" algn="l" rtl="0">
              <a:lnSpc>
                <a:spcPct val="115000"/>
              </a:lnSpc>
              <a:spcBef>
                <a:spcPts val="1200"/>
              </a:spcBef>
              <a:spcAft>
                <a:spcPts val="0"/>
              </a:spcAft>
              <a:buClr>
                <a:schemeClr val="dk1"/>
              </a:buClr>
              <a:buSzPts val="1100"/>
              <a:buChar char="●"/>
            </a:pPr>
            <a:r>
              <a:rPr lang="es-CO" sz="1100" dirty="0">
                <a:solidFill>
                  <a:schemeClr val="dk1"/>
                </a:solidFill>
              </a:rPr>
              <a:t>Certificados de estudio. </a:t>
            </a:r>
            <a:endParaRPr sz="11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s-CO" sz="1100" dirty="0">
                <a:solidFill>
                  <a:schemeClr val="dk1"/>
                </a:solidFill>
              </a:rPr>
              <a:t>Certificado de notas (periodo o semestre).</a:t>
            </a:r>
            <a:endParaRPr sz="1100" dirty="0">
              <a:solidFill>
                <a:schemeClr val="dk1"/>
              </a:solidFill>
            </a:endParaRPr>
          </a:p>
          <a:p>
            <a:pPr marL="457200" lvl="0" indent="-298450" algn="just" rtl="0">
              <a:lnSpc>
                <a:spcPct val="115000"/>
              </a:lnSpc>
              <a:spcBef>
                <a:spcPts val="0"/>
              </a:spcBef>
              <a:spcAft>
                <a:spcPts val="0"/>
              </a:spcAft>
              <a:buClr>
                <a:schemeClr val="dk1"/>
              </a:buClr>
              <a:buSzPts val="1100"/>
              <a:buChar char="●"/>
            </a:pPr>
            <a:r>
              <a:rPr lang="es-CO" sz="700" dirty="0">
                <a:solidFill>
                  <a:schemeClr val="dk1"/>
                </a:solidFill>
                <a:latin typeface="Times New Roman"/>
                <a:ea typeface="Times New Roman"/>
                <a:cs typeface="Times New Roman"/>
                <a:sym typeface="Times New Roman"/>
              </a:rPr>
              <a:t> </a:t>
            </a:r>
            <a:r>
              <a:rPr lang="es-CO" sz="1100" dirty="0">
                <a:solidFill>
                  <a:schemeClr val="dk1"/>
                </a:solidFill>
              </a:rPr>
              <a:t>Certificación de estudio con intensidad horaria.</a:t>
            </a:r>
            <a:endParaRPr sz="11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s-CO" sz="1100" dirty="0">
                <a:solidFill>
                  <a:schemeClr val="dk1"/>
                </a:solidFill>
              </a:rPr>
              <a:t>Certificados para </a:t>
            </a:r>
            <a:r>
              <a:rPr lang="es-CO" sz="1100" dirty="0" err="1">
                <a:solidFill>
                  <a:schemeClr val="dk1"/>
                </a:solidFill>
              </a:rPr>
              <a:t>Icetex</a:t>
            </a:r>
            <a:r>
              <a:rPr lang="es-CO" sz="1100" dirty="0">
                <a:solidFill>
                  <a:schemeClr val="dk1"/>
                </a:solidFill>
              </a:rPr>
              <a:t>.</a:t>
            </a:r>
            <a:endParaRPr sz="1100" dirty="0">
              <a:solidFill>
                <a:schemeClr val="dk1"/>
              </a:solidFill>
            </a:endParaRPr>
          </a:p>
          <a:p>
            <a:pPr marL="457200" lvl="0" indent="-298450" algn="just" rtl="0">
              <a:lnSpc>
                <a:spcPct val="115000"/>
              </a:lnSpc>
              <a:spcBef>
                <a:spcPts val="0"/>
              </a:spcBef>
              <a:spcAft>
                <a:spcPts val="0"/>
              </a:spcAft>
              <a:buClr>
                <a:schemeClr val="dk1"/>
              </a:buClr>
              <a:buSzPts val="1100"/>
              <a:buChar char="●"/>
            </a:pPr>
            <a:r>
              <a:rPr lang="es-CO" sz="1100" dirty="0">
                <a:solidFill>
                  <a:schemeClr val="dk1"/>
                </a:solidFill>
              </a:rPr>
              <a:t>Certificación porcentaje de créditos cursados y aprobados</a:t>
            </a:r>
            <a:endParaRPr sz="1100" dirty="0">
              <a:solidFill>
                <a:schemeClr val="dk1"/>
              </a:solidFill>
            </a:endParaRPr>
          </a:p>
          <a:p>
            <a:pPr marL="0" lvl="0" indent="0" algn="l" rtl="0">
              <a:lnSpc>
                <a:spcPct val="115000"/>
              </a:lnSpc>
              <a:spcBef>
                <a:spcPts val="1200"/>
              </a:spcBef>
              <a:spcAft>
                <a:spcPts val="1200"/>
              </a:spcAft>
              <a:buNone/>
            </a:pPr>
            <a:r>
              <a:rPr lang="es-CO" sz="1100" dirty="0">
                <a:solidFill>
                  <a:schemeClr val="dk1"/>
                </a:solidFill>
              </a:rPr>
              <a:t>Los certificados serán enviados de 1 a 3 días hábiles después de la solicitud.</a:t>
            </a:r>
          </a:p>
          <a:p>
            <a:pPr marL="0" lvl="0" indent="0" algn="l" rtl="0">
              <a:lnSpc>
                <a:spcPct val="115000"/>
              </a:lnSpc>
              <a:spcBef>
                <a:spcPts val="1200"/>
              </a:spcBef>
              <a:spcAft>
                <a:spcPts val="1200"/>
              </a:spcAft>
              <a:buNone/>
            </a:pPr>
            <a:r>
              <a:rPr lang="es-CO" sz="1100" dirty="0">
                <a:solidFill>
                  <a:schemeClr val="dk1"/>
                </a:solidFill>
              </a:rPr>
              <a:t>Puede consultar el valor de los certificados aquí</a:t>
            </a:r>
          </a:p>
          <a:p>
            <a:pPr lvl="0">
              <a:lnSpc>
                <a:spcPct val="115000"/>
              </a:lnSpc>
              <a:spcBef>
                <a:spcPts val="1200"/>
              </a:spcBef>
              <a:spcAft>
                <a:spcPts val="1200"/>
              </a:spcAft>
            </a:pPr>
            <a:r>
              <a:rPr lang="es-CO" sz="1100" dirty="0">
                <a:solidFill>
                  <a:schemeClr val="dk1"/>
                </a:solidFill>
              </a:rPr>
              <a:t>´</a:t>
            </a:r>
            <a:r>
              <a:rPr lang="es-MX" sz="1100" dirty="0">
                <a:hlinkClick r:id="rId3"/>
              </a:rPr>
              <a:t>Tesorería – Universidad de Córdoba (unicordoba.edu.co)</a:t>
            </a:r>
            <a:endParaRPr sz="110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20368cf546_0_31"/>
          <p:cNvSpPr txBox="1"/>
          <p:nvPr/>
        </p:nvSpPr>
        <p:spPr>
          <a:xfrm>
            <a:off x="2299675" y="930400"/>
            <a:ext cx="4897200" cy="1092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s-CO" sz="1100" b="1">
                <a:solidFill>
                  <a:schemeClr val="dk1"/>
                </a:solidFill>
              </a:rPr>
              <a:t>6. Preguntas y Respuestas</a:t>
            </a:r>
            <a:endParaRPr sz="1100" b="1">
              <a:solidFill>
                <a:schemeClr val="dk1"/>
              </a:solidFill>
            </a:endParaRPr>
          </a:p>
          <a:p>
            <a:pPr marL="0" lvl="0" indent="0" algn="l" rtl="0">
              <a:lnSpc>
                <a:spcPct val="115000"/>
              </a:lnSpc>
              <a:spcBef>
                <a:spcPts val="1200"/>
              </a:spcBef>
              <a:spcAft>
                <a:spcPts val="1200"/>
              </a:spcAft>
              <a:buNone/>
            </a:pPr>
            <a:r>
              <a:rPr lang="es-CO" sz="1100">
                <a:solidFill>
                  <a:schemeClr val="dk1"/>
                </a:solidFill>
              </a:rPr>
              <a:t>Abrimos el espacio para responder cualquier duda que puedan tener. No duden en preguntar sobre el proceso de inscripción, el registro de materias o cualquier otro aspecto relacionado con su experiencia universitaria.</a:t>
            </a:r>
            <a:endParaRPr sz="1100">
              <a:solidFill>
                <a:schemeClr val="dk1"/>
              </a:solidFill>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1444</TotalTime>
  <Words>690</Words>
  <Application>Microsoft Office PowerPoint</Application>
  <PresentationFormat>Presentación en pantalla (16:9)</PresentationFormat>
  <Paragraphs>58</Paragraphs>
  <Slides>11</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Open Sans ExtraBold</vt:lpstr>
      <vt:lpstr>Times New Roman</vt:lpstr>
      <vt:lpstr>Playfair Display</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unicordoba</dc:creator>
  <cp:lastModifiedBy>Juan Pablo Oyola</cp:lastModifiedBy>
  <cp:revision>6</cp:revision>
  <dcterms:created xsi:type="dcterms:W3CDTF">2020-01-28T16:39:46Z</dcterms:created>
  <dcterms:modified xsi:type="dcterms:W3CDTF">2024-08-13T11:59:35Z</dcterms:modified>
</cp:coreProperties>
</file>