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0909"/>
    <a:srgbClr val="233715"/>
    <a:srgbClr val="2D46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5"/>
  </p:normalViewPr>
  <p:slideViewPr>
    <p:cSldViewPr snapToGrid="0" snapToObjects="1">
      <p:cViewPr>
        <p:scale>
          <a:sx n="26" d="100"/>
          <a:sy n="26" d="100"/>
        </p:scale>
        <p:origin x="1752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098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923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46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937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987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987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14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301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340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789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040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4BCE1-C669-5046-BB86-DF095E75090D}" type="datetimeFigureOut">
              <a:rPr lang="es-CO" smtClean="0"/>
              <a:t>17/08/23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AAF41-9274-1646-8CE6-0C01F0499D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17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5828CB4-BC4D-4341-8571-89F7D5241951}"/>
              </a:ext>
            </a:extLst>
          </p:cNvPr>
          <p:cNvSpPr/>
          <p:nvPr/>
        </p:nvSpPr>
        <p:spPr>
          <a:xfrm>
            <a:off x="0" y="1"/>
            <a:ext cx="32399288" cy="43200638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D22E987E-DB65-9E4E-8F72-D773D1A1A47C}"/>
              </a:ext>
            </a:extLst>
          </p:cNvPr>
          <p:cNvCxnSpPr>
            <a:cxnSpLocks/>
          </p:cNvCxnSpPr>
          <p:nvPr/>
        </p:nvCxnSpPr>
        <p:spPr>
          <a:xfrm>
            <a:off x="9953714" y="21723409"/>
            <a:ext cx="13840691" cy="0"/>
          </a:xfrm>
          <a:prstGeom prst="line">
            <a:avLst/>
          </a:prstGeom>
          <a:ln>
            <a:solidFill>
              <a:srgbClr val="2337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6FB62F2-2A55-B64C-ACB3-F3072B8F5DA3}"/>
              </a:ext>
            </a:extLst>
          </p:cNvPr>
          <p:cNvSpPr txBox="1"/>
          <p:nvPr/>
        </p:nvSpPr>
        <p:spPr>
          <a:xfrm>
            <a:off x="1883972" y="34197785"/>
            <a:ext cx="2933583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233715"/>
                </a:solidFill>
                <a:latin typeface="Century Gothic" panose="020B0502020202020204" pitchFamily="34" charset="0"/>
                <a:cs typeface="Baghdad" pitchFamily="2" charset="-78"/>
              </a:rPr>
              <a:t>CONCLUSION</a:t>
            </a:r>
          </a:p>
          <a:p>
            <a:endParaRPr lang="es-CO" sz="5400" dirty="0">
              <a:solidFill>
                <a:srgbClr val="233715"/>
              </a:solidFill>
              <a:latin typeface="Century Gothic" panose="020B0502020202020204" pitchFamily="34" charset="0"/>
              <a:cs typeface="Baghdad" pitchFamily="2" charset="-78"/>
            </a:endParaRPr>
          </a:p>
          <a:p>
            <a:pPr algn="ctr"/>
            <a:r>
              <a:rPr lang="es-CO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Baghdad" pitchFamily="2" charset="-78"/>
              </a:rPr>
              <a:t>Se recomienda “Arial 32” o un tamaño apropiado  de acuerdo al texto que será utilizado.</a:t>
            </a:r>
            <a:endParaRPr lang="es-CO" sz="5400" dirty="0">
              <a:solidFill>
                <a:srgbClr val="233715"/>
              </a:solidFill>
              <a:latin typeface="Century Gothic" panose="020B0502020202020204" pitchFamily="34" charset="0"/>
              <a:cs typeface="Baghdad" pitchFamily="2" charset="-78"/>
            </a:endParaRPr>
          </a:p>
          <a:p>
            <a:pPr algn="ctr"/>
            <a:endParaRPr lang="es-CO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cs typeface="Baghdad" pitchFamily="2" charset="-78"/>
            </a:endParaRPr>
          </a:p>
        </p:txBody>
      </p:sp>
      <p:sp>
        <p:nvSpPr>
          <p:cNvPr id="22" name="Subtítulo 2">
            <a:extLst>
              <a:ext uri="{FF2B5EF4-FFF2-40B4-BE49-F238E27FC236}">
                <a16:creationId xmlns:a16="http://schemas.microsoft.com/office/drawing/2014/main" id="{22A8A417-9DA7-BC4D-AA32-FF21724B51F4}"/>
              </a:ext>
            </a:extLst>
          </p:cNvPr>
          <p:cNvSpPr txBox="1">
            <a:spLocks/>
          </p:cNvSpPr>
          <p:nvPr/>
        </p:nvSpPr>
        <p:spPr>
          <a:xfrm>
            <a:off x="838199" y="38527720"/>
            <a:ext cx="3970422" cy="335399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R" sz="8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s-CR" sz="3200" b="1" dirty="0">
                <a:latin typeface="Century Gothic" panose="020B0502020202020204" pitchFamily="34" charset="0"/>
              </a:rPr>
              <a:t>Logo de su institución si lo requiere</a:t>
            </a:r>
            <a:endParaRPr lang="es-CR" sz="66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DAC12C4-A3D0-DB4D-AF80-4D0D02834EF3}"/>
              </a:ext>
            </a:extLst>
          </p:cNvPr>
          <p:cNvSpPr txBox="1"/>
          <p:nvPr/>
        </p:nvSpPr>
        <p:spPr>
          <a:xfrm>
            <a:off x="1888065" y="10553116"/>
            <a:ext cx="12598122" cy="101566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just"/>
            <a:endParaRPr lang="es-ES_tradnl" sz="3200" b="1" i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3600" b="1" dirty="0">
                <a:solidFill>
                  <a:srgbClr val="23371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ANTECEDENTES</a:t>
            </a:r>
            <a:endParaRPr lang="es-ES_tradnl" sz="3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_tradnl" sz="3200" dirty="0">
                <a:latin typeface="Century Gothic" panose="020B0502020202020204" pitchFamily="34" charset="0"/>
                <a:cs typeface="Arial" panose="020B0604020202020204" pitchFamily="34" charset="0"/>
              </a:rPr>
              <a:t>Incluir en un solo párrafo, con referencias que lo soporten, los antecedentes, la problemática y la justificación; al final del párrafo colocar el objetivo del trabajo, este debe ser coherente con el título.</a:t>
            </a: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B13D8FE-7D65-F244-B527-DEABB661EFB0}"/>
              </a:ext>
            </a:extLst>
          </p:cNvPr>
          <p:cNvSpPr txBox="1"/>
          <p:nvPr/>
        </p:nvSpPr>
        <p:spPr>
          <a:xfrm>
            <a:off x="17917196" y="10553116"/>
            <a:ext cx="12598122" cy="101566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solidFill>
                <a:srgbClr val="23371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3600" b="1" dirty="0">
                <a:solidFill>
                  <a:srgbClr val="23371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OBJETIVOS</a:t>
            </a:r>
          </a:p>
          <a:p>
            <a:pPr algn="ctr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3200" dirty="0">
                <a:latin typeface="Century Gothic" panose="020B0502020202020204" pitchFamily="34" charset="0"/>
                <a:cs typeface="Arial" panose="020B0604020202020204" pitchFamily="34" charset="0"/>
              </a:rPr>
              <a:t>Objetivo general y específicos</a:t>
            </a:r>
          </a:p>
          <a:p>
            <a:pPr algn="ctr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3200" dirty="0">
                <a:latin typeface="Century Gothic" panose="020B0502020202020204" pitchFamily="34" charset="0"/>
              </a:rPr>
              <a:t>.</a:t>
            </a: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C7147BC-7AD4-D243-A787-6591E2FB0F0D}"/>
              </a:ext>
            </a:extLst>
          </p:cNvPr>
          <p:cNvSpPr txBox="1"/>
          <p:nvPr/>
        </p:nvSpPr>
        <p:spPr>
          <a:xfrm>
            <a:off x="1888065" y="22617039"/>
            <a:ext cx="12598122" cy="9848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just"/>
            <a:endParaRPr lang="es-ES_tradnl" sz="3200" b="1" i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endParaRPr lang="es-ES_tradnl" sz="3200" b="1" i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3600" b="1" dirty="0">
                <a:solidFill>
                  <a:srgbClr val="23371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METODOLOGÍA</a:t>
            </a:r>
          </a:p>
          <a:p>
            <a:pPr algn="just"/>
            <a:endParaRPr lang="es-ES_tradnl" sz="3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endParaRPr lang="es-ES_tradnl" sz="3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endParaRPr lang="es-ES_tradnl" sz="3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_tradnl" sz="3200" dirty="0">
                <a:latin typeface="Century Gothic" panose="020B0502020202020204" pitchFamily="34" charset="0"/>
                <a:cs typeface="Arial" panose="020B0604020202020204" pitchFamily="34" charset="0"/>
              </a:rPr>
              <a:t>Incluir a manera de diagrama de flujo de proceso, el paso a paso para cumplir con el objetivo (área de estudio, población o muestra, variables, análisis de datos, métodos o procedimientos, etc.).</a:t>
            </a: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55E14DD-4734-964B-9CD4-8263271EFC8C}"/>
              </a:ext>
            </a:extLst>
          </p:cNvPr>
          <p:cNvSpPr txBox="1"/>
          <p:nvPr/>
        </p:nvSpPr>
        <p:spPr>
          <a:xfrm>
            <a:off x="17917196" y="22617039"/>
            <a:ext cx="12598122" cy="9664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latin typeface="Century Gothic" panose="020B0502020202020204" pitchFamily="34" charset="0"/>
            </a:endParaRPr>
          </a:p>
          <a:p>
            <a:pPr algn="ctr"/>
            <a:endParaRPr lang="es-ES_tradnl" sz="3200" b="1" i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3600" b="1" dirty="0">
              <a:solidFill>
                <a:srgbClr val="233715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3600" b="1" dirty="0">
                <a:solidFill>
                  <a:srgbClr val="23371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RESULTADOS</a:t>
            </a:r>
          </a:p>
          <a:p>
            <a:pPr algn="ctr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200" dirty="0">
                <a:latin typeface="Century Gothic" panose="020B0502020202020204" pitchFamily="34" charset="0"/>
                <a:cs typeface="Arial" panose="020B0604020202020204" pitchFamily="34" charset="0"/>
              </a:rPr>
              <a:t>Puede acompañar este texto con tablas o figuras</a:t>
            </a:r>
            <a:endParaRPr lang="es-CO" sz="5400" dirty="0">
              <a:latin typeface="Century Gothic" panose="020B0502020202020204" pitchFamily="34" charset="0"/>
              <a:cs typeface="Baghdad" pitchFamily="2" charset="-78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32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  <a:p>
            <a:pPr algn="ctr"/>
            <a:endParaRPr lang="es-ES_tradnl" sz="1400" dirty="0">
              <a:latin typeface="Century Gothic" panose="020B0502020202020204" pitchFamily="34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57C31A1B-966A-A34B-9540-F6037DA9A0F9}"/>
              </a:ext>
            </a:extLst>
          </p:cNvPr>
          <p:cNvCxnSpPr>
            <a:cxnSpLocks/>
          </p:cNvCxnSpPr>
          <p:nvPr/>
        </p:nvCxnSpPr>
        <p:spPr>
          <a:xfrm>
            <a:off x="10107815" y="33730352"/>
            <a:ext cx="13840691" cy="0"/>
          </a:xfrm>
          <a:prstGeom prst="line">
            <a:avLst/>
          </a:prstGeom>
          <a:ln>
            <a:solidFill>
              <a:srgbClr val="2337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DFB09B2-D3DD-4547-A897-899FD1CFFA82}"/>
              </a:ext>
            </a:extLst>
          </p:cNvPr>
          <p:cNvSpPr txBox="1"/>
          <p:nvPr/>
        </p:nvSpPr>
        <p:spPr>
          <a:xfrm>
            <a:off x="1883972" y="8106855"/>
            <a:ext cx="28631344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dirty="0">
                <a:latin typeface="Century Gothic" panose="020B0502020202020204" pitchFamily="34" charset="0"/>
                <a:cs typeface="Arial" panose="020B0604020202020204" pitchFamily="34" charset="0"/>
              </a:rPr>
              <a:t>TITULO</a:t>
            </a:r>
          </a:p>
          <a:p>
            <a:pPr algn="ctr"/>
            <a:r>
              <a:rPr lang="es-ES_tradnl" sz="3200" dirty="0">
                <a:latin typeface="Century Gothic" panose="020B0502020202020204" pitchFamily="34" charset="0"/>
                <a:cs typeface="Arial" panose="020B0604020202020204" pitchFamily="34" charset="0"/>
              </a:rPr>
              <a:t>Autores</a:t>
            </a:r>
          </a:p>
          <a:p>
            <a:pPr algn="ctr"/>
            <a:r>
              <a:rPr lang="es-ES_tradnl" sz="3200" dirty="0">
                <a:latin typeface="Century Gothic" panose="020B0502020202020204" pitchFamily="34" charset="0"/>
                <a:cs typeface="Arial" panose="020B0604020202020204" pitchFamily="34" charset="0"/>
              </a:rPr>
              <a:t>filiación institucional y correos-e</a:t>
            </a:r>
            <a:endParaRPr lang="es-ES_tradnl" sz="1200" dirty="0">
              <a:latin typeface="Century Gothic" panose="020B0502020202020204" pitchFamily="34" charset="0"/>
            </a:endParaRPr>
          </a:p>
          <a:p>
            <a:pPr algn="ctr"/>
            <a:endParaRPr lang="es-ES_tradnl" sz="120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31A37F5-5995-2349-B849-19C877DE0ADB}"/>
              </a:ext>
            </a:extLst>
          </p:cNvPr>
          <p:cNvSpPr/>
          <p:nvPr/>
        </p:nvSpPr>
        <p:spPr>
          <a:xfrm>
            <a:off x="0" y="-58821"/>
            <a:ext cx="32399288" cy="1061893"/>
          </a:xfrm>
          <a:prstGeom prst="rect">
            <a:avLst/>
          </a:prstGeom>
          <a:solidFill>
            <a:srgbClr val="2709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6442598D-48FE-6F57-CFD2-1F21F495231D}"/>
              </a:ext>
            </a:extLst>
          </p:cNvPr>
          <p:cNvGrpSpPr/>
          <p:nvPr/>
        </p:nvGrpSpPr>
        <p:grpSpPr>
          <a:xfrm>
            <a:off x="0" y="107715"/>
            <a:ext cx="32399288" cy="7105512"/>
            <a:chOff x="0" y="107715"/>
            <a:chExt cx="32399288" cy="7105512"/>
          </a:xfrm>
        </p:grpSpPr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E7D4C7A6-343A-8A11-B33E-EFFD826D90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1321" b="6055"/>
            <a:stretch/>
          </p:blipFill>
          <p:spPr>
            <a:xfrm>
              <a:off x="0" y="107715"/>
              <a:ext cx="32399288" cy="7105512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149DFE06-8021-5142-B2B1-8F3C46999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75521" y="1808578"/>
              <a:ext cx="5125279" cy="2502695"/>
            </a:xfrm>
            <a:prstGeom prst="rect">
              <a:avLst/>
            </a:prstGeom>
            <a:effectLst>
              <a:outerShdw blurRad="266251" sx="105000" sy="105000" algn="ctr" rotWithShape="0">
                <a:schemeClr val="bg1"/>
              </a:outerShdw>
            </a:effectLst>
          </p:spPr>
        </p:pic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3C53CC4B-D59D-A22B-7227-BA456967500F}"/>
              </a:ext>
            </a:extLst>
          </p:cNvPr>
          <p:cNvGrpSpPr/>
          <p:nvPr/>
        </p:nvGrpSpPr>
        <p:grpSpPr>
          <a:xfrm>
            <a:off x="0" y="36536467"/>
            <a:ext cx="32399288" cy="6668799"/>
            <a:chOff x="0" y="36536467"/>
            <a:chExt cx="32399288" cy="6668799"/>
          </a:xfrm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7AB2EA51-A836-4940-9EEE-02D999FFC745}"/>
                </a:ext>
              </a:extLst>
            </p:cNvPr>
            <p:cNvSpPr/>
            <p:nvPr/>
          </p:nvSpPr>
          <p:spPr>
            <a:xfrm>
              <a:off x="0" y="42308246"/>
              <a:ext cx="32399288" cy="897020"/>
            </a:xfrm>
            <a:prstGeom prst="rect">
              <a:avLst/>
            </a:prstGeom>
            <a:solidFill>
              <a:srgbClr val="2709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800" dirty="0"/>
            </a:p>
          </p:txBody>
        </p:sp>
        <p:pic>
          <p:nvPicPr>
            <p:cNvPr id="17" name="Imagen 16">
              <a:extLst>
                <a:ext uri="{FF2B5EF4-FFF2-40B4-BE49-F238E27FC236}">
                  <a16:creationId xmlns:a16="http://schemas.microsoft.com/office/drawing/2014/main" id="{2B3F6078-549B-2E7E-0718-377505AEC5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704209" y="36536467"/>
              <a:ext cx="3335107" cy="5558512"/>
            </a:xfrm>
            <a:prstGeom prst="rect">
              <a:avLst/>
            </a:prstGeom>
          </p:spPr>
        </p:pic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003FF06-B8C6-5FF1-4531-25608AE98CFD}"/>
              </a:ext>
            </a:extLst>
          </p:cNvPr>
          <p:cNvSpPr txBox="1"/>
          <p:nvPr/>
        </p:nvSpPr>
        <p:spPr>
          <a:xfrm>
            <a:off x="4808621" y="37465504"/>
            <a:ext cx="238955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>
                <a:solidFill>
                  <a:srgbClr val="233715"/>
                </a:solidFill>
                <a:latin typeface="Century Gothic" panose="020B0502020202020204" pitchFamily="34" charset="0"/>
                <a:cs typeface="Baghdad" pitchFamily="2" charset="-78"/>
              </a:rPr>
              <a:t>REFERENCIAS BIBLIOGRÁFICAS</a:t>
            </a:r>
            <a:endParaRPr lang="es-CO" sz="5400" dirty="0">
              <a:solidFill>
                <a:srgbClr val="233715"/>
              </a:solidFill>
              <a:latin typeface="Century Gothic" panose="020B0502020202020204" pitchFamily="34" charset="0"/>
              <a:cs typeface="Baghdad" pitchFamily="2" charset="-78"/>
            </a:endParaRPr>
          </a:p>
          <a:p>
            <a:pPr algn="ctr"/>
            <a:r>
              <a:rPr lang="es-CO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Baghdad" pitchFamily="2" charset="-78"/>
              </a:rPr>
              <a:t>Relacione las referencias más importantes</a:t>
            </a:r>
            <a:endParaRPr lang="es-CO" sz="5400" dirty="0">
              <a:solidFill>
                <a:srgbClr val="233715"/>
              </a:solidFill>
              <a:latin typeface="Century Gothic" panose="020B0502020202020204" pitchFamily="34" charset="0"/>
              <a:cs typeface="Baghdad" pitchFamily="2" charset="-78"/>
            </a:endParaRPr>
          </a:p>
          <a:p>
            <a:pPr algn="ctr"/>
            <a:endParaRPr lang="es-CO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cs typeface="Baghdad" pitchFamily="2" charset="-78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51EC804-A413-10F9-6AA7-45823D1C9F00}"/>
              </a:ext>
            </a:extLst>
          </p:cNvPr>
          <p:cNvSpPr txBox="1"/>
          <p:nvPr/>
        </p:nvSpPr>
        <p:spPr>
          <a:xfrm>
            <a:off x="4808621" y="39958113"/>
            <a:ext cx="23895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233715"/>
                </a:solidFill>
                <a:latin typeface="Century Gothic" panose="020B0502020202020204" pitchFamily="34" charset="0"/>
                <a:cs typeface="Baghdad" pitchFamily="2" charset="-78"/>
              </a:rPr>
              <a:t>NOTA: </a:t>
            </a:r>
          </a:p>
          <a:p>
            <a:pPr algn="ctr"/>
            <a:r>
              <a:rPr lang="es-CO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Baghdad" pitchFamily="2" charset="-78"/>
              </a:rPr>
              <a:t>Se recomienda “Arial 32” o un tamaño apropiado  de acuerdo al texto que será utilizado</a:t>
            </a:r>
            <a:endParaRPr lang="es-CO" sz="3000" dirty="0">
              <a:solidFill>
                <a:srgbClr val="233715"/>
              </a:solidFill>
              <a:latin typeface="Century Gothic" panose="020B0502020202020204" pitchFamily="34" charset="0"/>
              <a:cs typeface="Baghd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5794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154</Words>
  <Application>Microsoft Macintosh PowerPoint</Application>
  <PresentationFormat>Personalizado</PresentationFormat>
  <Paragraphs>85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20</cp:revision>
  <dcterms:created xsi:type="dcterms:W3CDTF">2019-07-10T03:38:31Z</dcterms:created>
  <dcterms:modified xsi:type="dcterms:W3CDTF">2023-08-17T21:20:13Z</dcterms:modified>
</cp:coreProperties>
</file>