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442" r:id="rId3"/>
    <p:sldId id="450" r:id="rId4"/>
    <p:sldId id="574" r:id="rId5"/>
    <p:sldId id="441" r:id="rId6"/>
    <p:sldId id="575" r:id="rId7"/>
    <p:sldId id="578" r:id="rId8"/>
    <p:sldId id="465" r:id="rId9"/>
    <p:sldId id="466" r:id="rId10"/>
    <p:sldId id="576" r:id="rId11"/>
    <p:sldId id="577" r:id="rId12"/>
    <p:sldId id="259" r:id="rId13"/>
  </p:sldIdLst>
  <p:sldSz cx="12422188" cy="7021513"/>
  <p:notesSz cx="7010400" cy="9398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2155">
          <p15:clr>
            <a:srgbClr val="A4A3A4"/>
          </p15:clr>
        </p15:guide>
        <p15:guide id="6" pos="3742">
          <p15:clr>
            <a:srgbClr val="A4A3A4"/>
          </p15:clr>
        </p15:guide>
        <p15:guide id="7" pos="2959">
          <p15:clr>
            <a:srgbClr val="A4A3A4"/>
          </p15:clr>
        </p15:guide>
        <p15:guide id="8" pos="3844">
          <p15:clr>
            <a:srgbClr val="A4A3A4"/>
          </p15:clr>
        </p15:guide>
        <p15:guide id="9" orient="horz" pos="2217">
          <p15:clr>
            <a:srgbClr val="A4A3A4"/>
          </p15:clr>
        </p15:guide>
        <p15:guide id="10" orient="horz" pos="1663">
          <p15:clr>
            <a:srgbClr val="A4A3A4"/>
          </p15:clr>
        </p15:guide>
        <p15:guide id="11" orient="horz" pos="2949">
          <p15:clr>
            <a:srgbClr val="A4A3A4"/>
          </p15:clr>
        </p15:guide>
        <p15:guide id="12" orient="horz" pos="2212">
          <p15:clr>
            <a:srgbClr val="A4A3A4"/>
          </p15:clr>
        </p15:guide>
        <p15:guide id="13" pos="2931">
          <p15:clr>
            <a:srgbClr val="A4A3A4"/>
          </p15:clr>
        </p15:guide>
        <p15:guide id="14" pos="3809">
          <p15:clr>
            <a:srgbClr val="A4A3A4"/>
          </p15:clr>
        </p15:guide>
        <p15:guide id="15" pos="3012">
          <p15:clr>
            <a:srgbClr val="A4A3A4"/>
          </p15:clr>
        </p15:guide>
        <p15:guide id="16" pos="391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an Jose Durango Lopez" initials="JJDL" lastIdx="1" clrIdx="0"/>
  <p:cmAuthor id="1" name="Alberto de la Espriella" initials="AdlE" lastIdx="1" clrIdx="1">
    <p:extLst>
      <p:ext uri="{19B8F6BF-5375-455C-9EA6-DF929625EA0E}">
        <p15:presenceInfo xmlns:p15="http://schemas.microsoft.com/office/powerpoint/2012/main" userId="Alberto de la Espriel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FF"/>
    <a:srgbClr val="7F7F7F"/>
    <a:srgbClr val="663300"/>
    <a:srgbClr val="00CC00"/>
    <a:srgbClr val="F2F2F2"/>
    <a:srgbClr val="FF5050"/>
    <a:srgbClr val="00FF00"/>
    <a:srgbClr val="08080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4" autoAdjust="0"/>
    <p:restoredTop sz="84972" autoAdjust="0"/>
  </p:normalViewPr>
  <p:slideViewPr>
    <p:cSldViewPr>
      <p:cViewPr>
        <p:scale>
          <a:sx n="66" d="100"/>
          <a:sy n="66" d="100"/>
        </p:scale>
        <p:origin x="858" y="-90"/>
      </p:cViewPr>
      <p:guideLst>
        <p:guide orient="horz" pos="2160"/>
        <p:guide pos="2880"/>
        <p:guide orient="horz" pos="1620"/>
        <p:guide orient="horz" pos="2873"/>
        <p:guide orient="horz" pos="2155"/>
        <p:guide pos="3742"/>
        <p:guide pos="2959"/>
        <p:guide pos="3844"/>
        <p:guide orient="horz" pos="2217"/>
        <p:guide orient="horz" pos="1663"/>
        <p:guide orient="horz" pos="2949"/>
        <p:guide orient="horz" pos="2212"/>
        <p:guide pos="2931"/>
        <p:guide pos="3809"/>
        <p:guide pos="3012"/>
        <p:guide pos="39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1532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71532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523A2901-3085-4E98-B407-56B43C631D12}" type="datetimeFigureOut">
              <a:rPr lang="es-CO" smtClean="0"/>
              <a:t>6/03/2023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</p:spPr>
        <p:txBody>
          <a:bodyPr vert="horz" lIns="93753" tIns="46877" rIns="93753" bIns="46877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26469"/>
            <a:ext cx="3037840" cy="471531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0F34BBEB-A2FB-4F20-83D0-ECE4B9330D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816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4432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8863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93293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57724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22155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86587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51016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15448" algn="l" defTabSz="11288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4BBEB-A2FB-4F20-83D0-ECE4B9330DE6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21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0088" y="1174750"/>
            <a:ext cx="5610225" cy="31718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28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4B3A1-83B2-418F-8ECB-E00728E26A4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28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62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0088" y="1174750"/>
            <a:ext cx="5610225" cy="31718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4B3A1-83B2-418F-8ECB-E00728E26A4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8625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0088" y="1174750"/>
            <a:ext cx="5610225" cy="31718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4B3A1-83B2-418F-8ECB-E00728E26A4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200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0088" y="1174750"/>
            <a:ext cx="5610225" cy="31718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4B3A1-83B2-418F-8ECB-E00728E26A4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584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0088" y="1174750"/>
            <a:ext cx="5610225" cy="31718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4B3A1-83B2-418F-8ECB-E00728E26A4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4909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0088" y="1174750"/>
            <a:ext cx="5610225" cy="31718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4B3A1-83B2-418F-8ECB-E00728E26A42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8973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0088" y="1174750"/>
            <a:ext cx="5610225" cy="31718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28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4B3A1-83B2-418F-8ECB-E00728E26A4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28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600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0088" y="1174750"/>
            <a:ext cx="5610225" cy="31718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28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4B3A1-83B2-418F-8ECB-E00728E26A4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28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749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00088" y="1174750"/>
            <a:ext cx="5610225" cy="31718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28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4B3A1-83B2-418F-8ECB-E00728E26A4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28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85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31664" y="2181221"/>
            <a:ext cx="10558860" cy="15050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63328" y="3978857"/>
            <a:ext cx="8695532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1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2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63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8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05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26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47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6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906B1EA-E0BD-87B2-0A38-AAA17A53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BE72B-681C-4911-BD58-A4039B317072}" type="datetimeFigureOut">
              <a:rPr lang="es-CO" smtClean="0"/>
              <a:t>6/03/2023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E74A4F9-38B4-05EB-5137-A1584D9B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746D155-BAA4-B4FC-2FCC-AEB86CAA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563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00B33E5-6C8C-5E6D-22F8-A0019424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BE72B-681C-4911-BD58-A4039B317072}" type="datetimeFigureOut">
              <a:rPr lang="es-CO" smtClean="0"/>
              <a:t>6/03/2023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BD6B848-7389-D80B-C6B6-1FA7A333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FD31241-F41D-6105-EDA8-C4B8843B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251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06086" y="281187"/>
            <a:ext cx="2794992" cy="599104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21110" y="281187"/>
            <a:ext cx="8177940" cy="599104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596E7C2-BBB5-5D96-D4FF-BCFB0208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BE72B-681C-4911-BD58-A4039B317072}" type="datetimeFigureOut">
              <a:rPr lang="es-CO" smtClean="0"/>
              <a:t>6/03/2023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54FBD82-EA4C-32A0-F059-C8EA19C8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555A7E7-E04A-9D62-09E2-41037F0D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877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0CCC9FA-E797-A28D-3803-8B6AE68E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BE72B-681C-4911-BD58-A4039B317072}" type="datetimeFigureOut">
              <a:rPr lang="es-CO" smtClean="0"/>
              <a:t>6/03/2023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2D876FE-7BC6-5738-4AE4-37824A3B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4F3D762-6EB6-3A2E-0057-7705A213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650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1267" y="4511974"/>
            <a:ext cx="10558860" cy="1394550"/>
          </a:xfrm>
        </p:spPr>
        <p:txBody>
          <a:bodyPr anchor="t"/>
          <a:lstStyle>
            <a:lvl1pPr algn="l">
              <a:defRPr sz="5434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81267" y="2976017"/>
            <a:ext cx="10558860" cy="1535955"/>
          </a:xfrm>
        </p:spPr>
        <p:txBody>
          <a:bodyPr anchor="b"/>
          <a:lstStyle>
            <a:lvl1pPr marL="0" indent="0">
              <a:buNone/>
              <a:defRPr sz="2717">
                <a:solidFill>
                  <a:schemeClr val="tx1">
                    <a:tint val="75000"/>
                  </a:schemeClr>
                </a:solidFill>
              </a:defRPr>
            </a:lvl1pPr>
            <a:lvl2pPr marL="621106" indent="0">
              <a:buNone/>
              <a:defRPr sz="2445">
                <a:solidFill>
                  <a:schemeClr val="tx1">
                    <a:tint val="75000"/>
                  </a:schemeClr>
                </a:solidFill>
              </a:defRPr>
            </a:lvl2pPr>
            <a:lvl3pPr marL="1242212" indent="0">
              <a:buNone/>
              <a:defRPr sz="2174">
                <a:solidFill>
                  <a:schemeClr val="tx1">
                    <a:tint val="75000"/>
                  </a:schemeClr>
                </a:solidFill>
              </a:defRPr>
            </a:lvl3pPr>
            <a:lvl4pPr marL="1863319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4pPr>
            <a:lvl5pPr marL="2484425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5pPr>
            <a:lvl6pPr marL="3105531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6pPr>
            <a:lvl7pPr marL="3726637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7pPr>
            <a:lvl8pPr marL="4347743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8pPr>
            <a:lvl9pPr marL="4968850" indent="0">
              <a:buNone/>
              <a:defRPr sz="19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C852231-4EB2-51A4-8BE2-1F75E19E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BE72B-681C-4911-BD58-A4039B317072}" type="datetimeFigureOut">
              <a:rPr lang="es-CO" smtClean="0"/>
              <a:t>6/03/2023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D85542E-B765-2D89-61F2-65E41A40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CBA9017-011A-AA46-BA21-D857537CE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63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1110" y="1638354"/>
            <a:ext cx="5486466" cy="4633874"/>
          </a:xfrm>
        </p:spPr>
        <p:txBody>
          <a:bodyPr/>
          <a:lstStyle>
            <a:lvl1pPr>
              <a:defRPr sz="3804"/>
            </a:lvl1pPr>
            <a:lvl2pPr>
              <a:defRPr sz="3260"/>
            </a:lvl2pPr>
            <a:lvl3pPr>
              <a:defRPr sz="2717"/>
            </a:lvl3pPr>
            <a:lvl4pPr>
              <a:defRPr sz="2445"/>
            </a:lvl4pPr>
            <a:lvl5pPr>
              <a:defRPr sz="2445"/>
            </a:lvl5pPr>
            <a:lvl6pPr>
              <a:defRPr sz="2445"/>
            </a:lvl6pPr>
            <a:lvl7pPr>
              <a:defRPr sz="2445"/>
            </a:lvl7pPr>
            <a:lvl8pPr>
              <a:defRPr sz="2445"/>
            </a:lvl8pPr>
            <a:lvl9pPr>
              <a:defRPr sz="244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14612" y="1638354"/>
            <a:ext cx="5486466" cy="4633874"/>
          </a:xfrm>
        </p:spPr>
        <p:txBody>
          <a:bodyPr/>
          <a:lstStyle>
            <a:lvl1pPr>
              <a:defRPr sz="3804"/>
            </a:lvl1pPr>
            <a:lvl2pPr>
              <a:defRPr sz="3260"/>
            </a:lvl2pPr>
            <a:lvl3pPr>
              <a:defRPr sz="2717"/>
            </a:lvl3pPr>
            <a:lvl4pPr>
              <a:defRPr sz="2445"/>
            </a:lvl4pPr>
            <a:lvl5pPr>
              <a:defRPr sz="2445"/>
            </a:lvl5pPr>
            <a:lvl6pPr>
              <a:defRPr sz="2445"/>
            </a:lvl6pPr>
            <a:lvl7pPr>
              <a:defRPr sz="2445"/>
            </a:lvl7pPr>
            <a:lvl8pPr>
              <a:defRPr sz="2445"/>
            </a:lvl8pPr>
            <a:lvl9pPr>
              <a:defRPr sz="244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78574206-980C-DA51-CE67-41F18F76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BE72B-681C-4911-BD58-A4039B317072}" type="datetimeFigureOut">
              <a:rPr lang="es-CO" smtClean="0"/>
              <a:t>6/03/2023</a:t>
            </a:fld>
            <a:endParaRPr lang="es-CO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C08EAF3-483D-51A9-ABAA-DC6F722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027C60A-6A82-6434-5F87-53F6C62D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556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21109" y="1571715"/>
            <a:ext cx="5488624" cy="655016"/>
          </a:xfrm>
        </p:spPr>
        <p:txBody>
          <a:bodyPr anchor="b"/>
          <a:lstStyle>
            <a:lvl1pPr marL="0" indent="0">
              <a:buNone/>
              <a:defRPr sz="3260" b="1"/>
            </a:lvl1pPr>
            <a:lvl2pPr marL="621106" indent="0">
              <a:buNone/>
              <a:defRPr sz="2717" b="1"/>
            </a:lvl2pPr>
            <a:lvl3pPr marL="1242212" indent="0">
              <a:buNone/>
              <a:defRPr sz="2445" b="1"/>
            </a:lvl3pPr>
            <a:lvl4pPr marL="1863319" indent="0">
              <a:buNone/>
              <a:defRPr sz="2174" b="1"/>
            </a:lvl4pPr>
            <a:lvl5pPr marL="2484425" indent="0">
              <a:buNone/>
              <a:defRPr sz="2174" b="1"/>
            </a:lvl5pPr>
            <a:lvl6pPr marL="3105531" indent="0">
              <a:buNone/>
              <a:defRPr sz="2174" b="1"/>
            </a:lvl6pPr>
            <a:lvl7pPr marL="3726637" indent="0">
              <a:buNone/>
              <a:defRPr sz="2174" b="1"/>
            </a:lvl7pPr>
            <a:lvl8pPr marL="4347743" indent="0">
              <a:buNone/>
              <a:defRPr sz="2174" b="1"/>
            </a:lvl8pPr>
            <a:lvl9pPr marL="4968850" indent="0">
              <a:buNone/>
              <a:defRPr sz="217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1109" y="2226730"/>
            <a:ext cx="5488624" cy="4045497"/>
          </a:xfrm>
        </p:spPr>
        <p:txBody>
          <a:bodyPr/>
          <a:lstStyle>
            <a:lvl1pPr>
              <a:defRPr sz="3260"/>
            </a:lvl1pPr>
            <a:lvl2pPr>
              <a:defRPr sz="2717"/>
            </a:lvl2pPr>
            <a:lvl3pPr>
              <a:defRPr sz="2445"/>
            </a:lvl3pPr>
            <a:lvl4pPr>
              <a:defRPr sz="2174"/>
            </a:lvl4pPr>
            <a:lvl5pPr>
              <a:defRPr sz="2174"/>
            </a:lvl5pPr>
            <a:lvl6pPr>
              <a:defRPr sz="2174"/>
            </a:lvl6pPr>
            <a:lvl7pPr>
              <a:defRPr sz="2174"/>
            </a:lvl7pPr>
            <a:lvl8pPr>
              <a:defRPr sz="2174"/>
            </a:lvl8pPr>
            <a:lvl9pPr>
              <a:defRPr sz="217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310301" y="1571715"/>
            <a:ext cx="5490780" cy="655016"/>
          </a:xfrm>
        </p:spPr>
        <p:txBody>
          <a:bodyPr anchor="b"/>
          <a:lstStyle>
            <a:lvl1pPr marL="0" indent="0">
              <a:buNone/>
              <a:defRPr sz="3260" b="1"/>
            </a:lvl1pPr>
            <a:lvl2pPr marL="621106" indent="0">
              <a:buNone/>
              <a:defRPr sz="2717" b="1"/>
            </a:lvl2pPr>
            <a:lvl3pPr marL="1242212" indent="0">
              <a:buNone/>
              <a:defRPr sz="2445" b="1"/>
            </a:lvl3pPr>
            <a:lvl4pPr marL="1863319" indent="0">
              <a:buNone/>
              <a:defRPr sz="2174" b="1"/>
            </a:lvl4pPr>
            <a:lvl5pPr marL="2484425" indent="0">
              <a:buNone/>
              <a:defRPr sz="2174" b="1"/>
            </a:lvl5pPr>
            <a:lvl6pPr marL="3105531" indent="0">
              <a:buNone/>
              <a:defRPr sz="2174" b="1"/>
            </a:lvl6pPr>
            <a:lvl7pPr marL="3726637" indent="0">
              <a:buNone/>
              <a:defRPr sz="2174" b="1"/>
            </a:lvl7pPr>
            <a:lvl8pPr marL="4347743" indent="0">
              <a:buNone/>
              <a:defRPr sz="2174" b="1"/>
            </a:lvl8pPr>
            <a:lvl9pPr marL="4968850" indent="0">
              <a:buNone/>
              <a:defRPr sz="217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310301" y="2226730"/>
            <a:ext cx="5490780" cy="4045497"/>
          </a:xfrm>
        </p:spPr>
        <p:txBody>
          <a:bodyPr/>
          <a:lstStyle>
            <a:lvl1pPr>
              <a:defRPr sz="3260"/>
            </a:lvl1pPr>
            <a:lvl2pPr>
              <a:defRPr sz="2717"/>
            </a:lvl2pPr>
            <a:lvl3pPr>
              <a:defRPr sz="2445"/>
            </a:lvl3pPr>
            <a:lvl4pPr>
              <a:defRPr sz="2174"/>
            </a:lvl4pPr>
            <a:lvl5pPr>
              <a:defRPr sz="2174"/>
            </a:lvl5pPr>
            <a:lvl6pPr>
              <a:defRPr sz="2174"/>
            </a:lvl6pPr>
            <a:lvl7pPr>
              <a:defRPr sz="2174"/>
            </a:lvl7pPr>
            <a:lvl8pPr>
              <a:defRPr sz="2174"/>
            </a:lvl8pPr>
            <a:lvl9pPr>
              <a:defRPr sz="217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13B33270-8D8C-CA74-5CEF-AE2CCBD7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BE72B-681C-4911-BD58-A4039B317072}" type="datetimeFigureOut">
              <a:rPr lang="es-CO" smtClean="0"/>
              <a:t>6/03/2023</a:t>
            </a:fld>
            <a:endParaRPr lang="es-CO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F6B79C61-B3FB-F265-FA7F-A2A54D10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1F89AF42-4BF2-0257-A449-5CA085AB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412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57A8D581-A5FB-0C45-3810-10E2DE719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BE72B-681C-4911-BD58-A4039B317072}" type="datetimeFigureOut">
              <a:rPr lang="es-CO" smtClean="0"/>
              <a:t>6/03/2023</a:t>
            </a:fld>
            <a:endParaRPr lang="es-CO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A3E6B267-E496-DC9B-94B6-615079EC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0E5821D6-F45A-EA33-104A-8DF13B87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181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93EAAC6B-0BB5-A717-BAB5-962CE8DA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BE72B-681C-4911-BD58-A4039B317072}" type="datetimeFigureOut">
              <a:rPr lang="es-CO" smtClean="0"/>
              <a:t>6/03/2023</a:t>
            </a:fld>
            <a:endParaRPr lang="es-CO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B4F97C11-8D67-458C-A081-2476D4FF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782CF923-4F3C-6D06-4C6A-65F9F832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90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1112" y="279560"/>
            <a:ext cx="4086814" cy="1189757"/>
          </a:xfrm>
        </p:spPr>
        <p:txBody>
          <a:bodyPr anchor="b"/>
          <a:lstStyle>
            <a:lvl1pPr algn="l">
              <a:defRPr sz="2717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6731" y="279562"/>
            <a:ext cx="6944348" cy="5992667"/>
          </a:xfrm>
        </p:spPr>
        <p:txBody>
          <a:bodyPr/>
          <a:lstStyle>
            <a:lvl1pPr>
              <a:defRPr sz="4347"/>
            </a:lvl1pPr>
            <a:lvl2pPr>
              <a:defRPr sz="3804"/>
            </a:lvl2pPr>
            <a:lvl3pPr>
              <a:defRPr sz="3260"/>
            </a:lvl3pPr>
            <a:lvl4pPr>
              <a:defRPr sz="2717"/>
            </a:lvl4pPr>
            <a:lvl5pPr>
              <a:defRPr sz="2717"/>
            </a:lvl5pPr>
            <a:lvl6pPr>
              <a:defRPr sz="2717"/>
            </a:lvl6pPr>
            <a:lvl7pPr>
              <a:defRPr sz="2717"/>
            </a:lvl7pPr>
            <a:lvl8pPr>
              <a:defRPr sz="2717"/>
            </a:lvl8pPr>
            <a:lvl9pPr>
              <a:defRPr sz="271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21112" y="1469319"/>
            <a:ext cx="4086814" cy="4802910"/>
          </a:xfrm>
        </p:spPr>
        <p:txBody>
          <a:bodyPr/>
          <a:lstStyle>
            <a:lvl1pPr marL="0" indent="0">
              <a:buNone/>
              <a:defRPr sz="1902"/>
            </a:lvl1pPr>
            <a:lvl2pPr marL="621106" indent="0">
              <a:buNone/>
              <a:defRPr sz="1630"/>
            </a:lvl2pPr>
            <a:lvl3pPr marL="1242212" indent="0">
              <a:buNone/>
              <a:defRPr sz="1359"/>
            </a:lvl3pPr>
            <a:lvl4pPr marL="1863319" indent="0">
              <a:buNone/>
              <a:defRPr sz="1223"/>
            </a:lvl4pPr>
            <a:lvl5pPr marL="2484425" indent="0">
              <a:buNone/>
              <a:defRPr sz="1223"/>
            </a:lvl5pPr>
            <a:lvl6pPr marL="3105531" indent="0">
              <a:buNone/>
              <a:defRPr sz="1223"/>
            </a:lvl6pPr>
            <a:lvl7pPr marL="3726637" indent="0">
              <a:buNone/>
              <a:defRPr sz="1223"/>
            </a:lvl7pPr>
            <a:lvl8pPr marL="4347743" indent="0">
              <a:buNone/>
              <a:defRPr sz="1223"/>
            </a:lvl8pPr>
            <a:lvl9pPr marL="4968850" indent="0">
              <a:buNone/>
              <a:defRPr sz="122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83976936-9F07-F26C-B688-D3327EF4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BE72B-681C-4911-BD58-A4039B317072}" type="datetimeFigureOut">
              <a:rPr lang="es-CO" smtClean="0"/>
              <a:t>6/03/2023</a:t>
            </a:fld>
            <a:endParaRPr lang="es-CO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5D9C98A-B39A-F56E-6E6B-80C575B0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43C000F-056C-260C-EB05-90A9AA4F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407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34836" y="4915059"/>
            <a:ext cx="7453313" cy="580251"/>
          </a:xfrm>
        </p:spPr>
        <p:txBody>
          <a:bodyPr anchor="b"/>
          <a:lstStyle>
            <a:lvl1pPr algn="l">
              <a:defRPr sz="2717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434836" y="627385"/>
            <a:ext cx="7453313" cy="4212908"/>
          </a:xfrm>
        </p:spPr>
        <p:txBody>
          <a:bodyPr rtlCol="0">
            <a:normAutofit/>
          </a:bodyPr>
          <a:lstStyle>
            <a:lvl1pPr marL="0" indent="0">
              <a:buNone/>
              <a:defRPr sz="4347"/>
            </a:lvl1pPr>
            <a:lvl2pPr marL="621106" indent="0">
              <a:buNone/>
              <a:defRPr sz="3804"/>
            </a:lvl2pPr>
            <a:lvl3pPr marL="1242212" indent="0">
              <a:buNone/>
              <a:defRPr sz="3260"/>
            </a:lvl3pPr>
            <a:lvl4pPr marL="1863319" indent="0">
              <a:buNone/>
              <a:defRPr sz="2717"/>
            </a:lvl4pPr>
            <a:lvl5pPr marL="2484425" indent="0">
              <a:buNone/>
              <a:defRPr sz="2717"/>
            </a:lvl5pPr>
            <a:lvl6pPr marL="3105531" indent="0">
              <a:buNone/>
              <a:defRPr sz="2717"/>
            </a:lvl6pPr>
            <a:lvl7pPr marL="3726637" indent="0">
              <a:buNone/>
              <a:defRPr sz="2717"/>
            </a:lvl7pPr>
            <a:lvl8pPr marL="4347743" indent="0">
              <a:buNone/>
              <a:defRPr sz="2717"/>
            </a:lvl8pPr>
            <a:lvl9pPr marL="4968850" indent="0">
              <a:buNone/>
              <a:defRPr sz="2717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434836" y="5495310"/>
            <a:ext cx="7453313" cy="824053"/>
          </a:xfrm>
        </p:spPr>
        <p:txBody>
          <a:bodyPr/>
          <a:lstStyle>
            <a:lvl1pPr marL="0" indent="0">
              <a:buNone/>
              <a:defRPr sz="1902"/>
            </a:lvl1pPr>
            <a:lvl2pPr marL="621106" indent="0">
              <a:buNone/>
              <a:defRPr sz="1630"/>
            </a:lvl2pPr>
            <a:lvl3pPr marL="1242212" indent="0">
              <a:buNone/>
              <a:defRPr sz="1359"/>
            </a:lvl3pPr>
            <a:lvl4pPr marL="1863319" indent="0">
              <a:buNone/>
              <a:defRPr sz="1223"/>
            </a:lvl4pPr>
            <a:lvl5pPr marL="2484425" indent="0">
              <a:buNone/>
              <a:defRPr sz="1223"/>
            </a:lvl5pPr>
            <a:lvl6pPr marL="3105531" indent="0">
              <a:buNone/>
              <a:defRPr sz="1223"/>
            </a:lvl6pPr>
            <a:lvl7pPr marL="3726637" indent="0">
              <a:buNone/>
              <a:defRPr sz="1223"/>
            </a:lvl7pPr>
            <a:lvl8pPr marL="4347743" indent="0">
              <a:buNone/>
              <a:defRPr sz="1223"/>
            </a:lvl8pPr>
            <a:lvl9pPr marL="4968850" indent="0">
              <a:buNone/>
              <a:defRPr sz="122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D8D9ADF-78D5-6772-D22F-571A7D9F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BE72B-681C-4911-BD58-A4039B317072}" type="datetimeFigureOut">
              <a:rPr lang="es-CO" smtClean="0"/>
              <a:t>6/03/2023</a:t>
            </a:fld>
            <a:endParaRPr lang="es-CO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56290D22-E372-3D2D-F0A4-3EB9DE47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223BA8D-C96E-011D-65B2-3139BC39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015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7E0783EE-F079-6AC5-697A-1E130ECF6B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2626566"/>
            <a:ext cx="11179969" cy="117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BD8D97C4-DEDD-C0DA-A3AA-A86C81CC5D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1110" y="1638354"/>
            <a:ext cx="11179969" cy="463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E6BE784-FC5A-4FE5-1CF8-17DC54E20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3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1BE72B-681C-4911-BD58-A4039B317072}" type="datetimeFigureOut">
              <a:rPr lang="es-CO" smtClean="0"/>
              <a:t>6/03/2023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A6B6F8F-31F9-B78D-E3D6-C170ABE8C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3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70DBD10-5FA3-40D2-DBFB-F2A9DB7BB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30">
                <a:solidFill>
                  <a:srgbClr val="898989"/>
                </a:solidFill>
              </a:defRPr>
            </a:lvl1pPr>
          </a:lstStyle>
          <a:p>
            <a:fld id="{2AA123B7-9952-42EC-8427-79D051BFBA95}" type="slidenum">
              <a:rPr lang="es-CO" smtClean="0"/>
              <a:t>‹Nº›</a:t>
            </a:fld>
            <a:endParaRPr lang="es-CO"/>
          </a:p>
        </p:txBody>
      </p:sp>
      <p:pic>
        <p:nvPicPr>
          <p:cNvPr id="1031" name="Imagen 2">
            <a:extLst>
              <a:ext uri="{FF2B5EF4-FFF2-40B4-BE49-F238E27FC236}">
                <a16:creationId xmlns:a16="http://schemas.microsoft.com/office/drawing/2014/main" id="{B86C089F-E280-EEF6-4F62-604634CE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476" y="132197"/>
            <a:ext cx="1004990" cy="6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7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7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7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7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77">
          <a:solidFill>
            <a:schemeClr val="tx1"/>
          </a:solidFill>
          <a:latin typeface="Calibri" pitchFamily="34" charset="0"/>
        </a:defRPr>
      </a:lvl5pPr>
      <a:lvl6pPr marL="621106" algn="ctr" rtl="0" eaLnBrk="1" fontAlgn="base" hangingPunct="1">
        <a:spcBef>
          <a:spcPct val="0"/>
        </a:spcBef>
        <a:spcAft>
          <a:spcPct val="0"/>
        </a:spcAft>
        <a:defRPr sz="5977">
          <a:solidFill>
            <a:schemeClr val="tx1"/>
          </a:solidFill>
          <a:latin typeface="Calibri" pitchFamily="34" charset="0"/>
        </a:defRPr>
      </a:lvl6pPr>
      <a:lvl7pPr marL="1242212" algn="ctr" rtl="0" eaLnBrk="1" fontAlgn="base" hangingPunct="1">
        <a:spcBef>
          <a:spcPct val="0"/>
        </a:spcBef>
        <a:spcAft>
          <a:spcPct val="0"/>
        </a:spcAft>
        <a:defRPr sz="5977">
          <a:solidFill>
            <a:schemeClr val="tx1"/>
          </a:solidFill>
          <a:latin typeface="Calibri" pitchFamily="34" charset="0"/>
        </a:defRPr>
      </a:lvl7pPr>
      <a:lvl8pPr marL="1863319" algn="ctr" rtl="0" eaLnBrk="1" fontAlgn="base" hangingPunct="1">
        <a:spcBef>
          <a:spcPct val="0"/>
        </a:spcBef>
        <a:spcAft>
          <a:spcPct val="0"/>
        </a:spcAft>
        <a:defRPr sz="5977">
          <a:solidFill>
            <a:schemeClr val="tx1"/>
          </a:solidFill>
          <a:latin typeface="Calibri" pitchFamily="34" charset="0"/>
        </a:defRPr>
      </a:lvl8pPr>
      <a:lvl9pPr marL="2484425" algn="ctr" rtl="0" eaLnBrk="1" fontAlgn="base" hangingPunct="1">
        <a:spcBef>
          <a:spcPct val="0"/>
        </a:spcBef>
        <a:spcAft>
          <a:spcPct val="0"/>
        </a:spcAft>
        <a:defRPr sz="5977">
          <a:solidFill>
            <a:schemeClr val="tx1"/>
          </a:solidFill>
          <a:latin typeface="Calibri" pitchFamily="34" charset="0"/>
        </a:defRPr>
      </a:lvl9pPr>
    </p:titleStyle>
    <p:bodyStyle>
      <a:lvl1pPr marL="465830" indent="-4658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47" kern="1200">
          <a:solidFill>
            <a:schemeClr val="tx1"/>
          </a:solidFill>
          <a:latin typeface="+mn-lt"/>
          <a:ea typeface="+mn-ea"/>
          <a:cs typeface="+mn-cs"/>
        </a:defRPr>
      </a:lvl1pPr>
      <a:lvl2pPr marL="1009298" indent="-3881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804" kern="1200">
          <a:solidFill>
            <a:schemeClr val="tx1"/>
          </a:solidFill>
          <a:latin typeface="+mn-lt"/>
          <a:ea typeface="+mn-ea"/>
          <a:cs typeface="+mn-cs"/>
        </a:defRPr>
      </a:lvl2pPr>
      <a:lvl3pPr marL="1552766" indent="-31055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60" kern="1200">
          <a:solidFill>
            <a:schemeClr val="tx1"/>
          </a:solidFill>
          <a:latin typeface="+mn-lt"/>
          <a:ea typeface="+mn-ea"/>
          <a:cs typeface="+mn-cs"/>
        </a:defRPr>
      </a:lvl3pPr>
      <a:lvl4pPr marL="2173872" indent="-31055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17" kern="1200">
          <a:solidFill>
            <a:schemeClr val="tx1"/>
          </a:solidFill>
          <a:latin typeface="+mn-lt"/>
          <a:ea typeface="+mn-ea"/>
          <a:cs typeface="+mn-cs"/>
        </a:defRPr>
      </a:lvl4pPr>
      <a:lvl5pPr marL="2794978" indent="-31055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17" kern="1200">
          <a:solidFill>
            <a:schemeClr val="tx1"/>
          </a:solidFill>
          <a:latin typeface="+mn-lt"/>
          <a:ea typeface="+mn-ea"/>
          <a:cs typeface="+mn-cs"/>
        </a:defRPr>
      </a:lvl5pPr>
      <a:lvl6pPr marL="3416084" indent="-310553" algn="l" defTabSz="1242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17" kern="1200">
          <a:solidFill>
            <a:schemeClr val="tx1"/>
          </a:solidFill>
          <a:latin typeface="+mn-lt"/>
          <a:ea typeface="+mn-ea"/>
          <a:cs typeface="+mn-cs"/>
        </a:defRPr>
      </a:lvl6pPr>
      <a:lvl7pPr marL="4037190" indent="-310553" algn="l" defTabSz="1242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17" kern="1200">
          <a:solidFill>
            <a:schemeClr val="tx1"/>
          </a:solidFill>
          <a:latin typeface="+mn-lt"/>
          <a:ea typeface="+mn-ea"/>
          <a:cs typeface="+mn-cs"/>
        </a:defRPr>
      </a:lvl7pPr>
      <a:lvl8pPr marL="4658297" indent="-310553" algn="l" defTabSz="1242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17" kern="1200">
          <a:solidFill>
            <a:schemeClr val="tx1"/>
          </a:solidFill>
          <a:latin typeface="+mn-lt"/>
          <a:ea typeface="+mn-ea"/>
          <a:cs typeface="+mn-cs"/>
        </a:defRPr>
      </a:lvl8pPr>
      <a:lvl9pPr marL="5279403" indent="-310553" algn="l" defTabSz="12422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1pPr>
      <a:lvl2pPr marL="621106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2pPr>
      <a:lvl3pPr marL="1242212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3pPr>
      <a:lvl4pPr marL="1863319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4pPr>
      <a:lvl5pPr marL="2484425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5pPr>
      <a:lvl6pPr marL="3105531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6pPr>
      <a:lvl7pPr marL="3726637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7pPr>
      <a:lvl8pPr marL="4347743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8pPr>
      <a:lvl9pPr marL="4968850" algn="l" defTabSz="1242212" rtl="0" eaLnBrk="1" latinLnBrk="0" hangingPunct="1">
        <a:defRPr sz="24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ZTaBQs1J5EDBdKAoMs2PvjLTGY59k2F3mncovQqeesU/edit?usp=share_link" TargetMode="External"/><Relationship Id="rId13" Type="http://schemas.openxmlformats.org/officeDocument/2006/relationships/hyperlink" Target="https://docs.google.com/spreadsheets/d/1Bnv7boXk6erB1uKZmMbTnt96Y7Cf73cq2HmQIpSBX5A/edit?usp=share_link" TargetMode="External"/><Relationship Id="rId18" Type="http://schemas.openxmlformats.org/officeDocument/2006/relationships/hyperlink" Target="https://docs.google.com/spreadsheets/d/12raJ5HMnGwBPeJjD9sTvqdOSghxCH-JixI7kFmlqXCw/edit?usp=share_link" TargetMode="External"/><Relationship Id="rId26" Type="http://schemas.openxmlformats.org/officeDocument/2006/relationships/hyperlink" Target="https://docs.google.com/spreadsheets/d/1KP9aEezWMPSP29B5BhTDUtni8qseOwhMdrAqSzJd15g/edit?usp=share_link" TargetMode="External"/><Relationship Id="rId3" Type="http://schemas.openxmlformats.org/officeDocument/2006/relationships/hyperlink" Target="https://docs.google.com/spreadsheets/d/1sCvRgACMZqNXrDU2vFPeiH3voCfysVpvGElgcLadMxM/edit?usp=share_link" TargetMode="External"/><Relationship Id="rId21" Type="http://schemas.openxmlformats.org/officeDocument/2006/relationships/hyperlink" Target="https://docs.google.com/spreadsheets/d/1sVky004RiWls3QPcQthzppn1KKsrA_2oDvK-ZZ_M2NU/edit?usp=share_link" TargetMode="External"/><Relationship Id="rId7" Type="http://schemas.openxmlformats.org/officeDocument/2006/relationships/hyperlink" Target="https://docs.google.com/spreadsheets/d/1G1UJH5v31oNyeGTNER7lqQ-_VEKdZcdDPVAOoLhD_n4/edit?usp=share_link" TargetMode="External"/><Relationship Id="rId12" Type="http://schemas.openxmlformats.org/officeDocument/2006/relationships/hyperlink" Target="https://docs.google.com/spreadsheets/d/1NAzPjAW5B9giclWA6rVp_yBE8n4bvNncNOxwqAglTUY/edit?usp=share_link" TargetMode="External"/><Relationship Id="rId17" Type="http://schemas.openxmlformats.org/officeDocument/2006/relationships/hyperlink" Target="https://docs.google.com/spreadsheets/d/1RoN7YFXvnRl5kXTGNTCtUUuxNrEtmuXTgfjRm8QbldI/edit?usp=share_link" TargetMode="External"/><Relationship Id="rId25" Type="http://schemas.openxmlformats.org/officeDocument/2006/relationships/hyperlink" Target="https://docs.google.com/spreadsheets/d/1uDHr-Q-Y5WJ8QiGIQzgYtx8YI-gIfb2Ws_891aa2uAw/edit?usp=share_link" TargetMode="External"/><Relationship Id="rId2" Type="http://schemas.openxmlformats.org/officeDocument/2006/relationships/hyperlink" Target="https://docs.google.com/spreadsheets/d/1zET0Nt66lKphQGBzMZJK5yFIBRhFNB7wNjOq-EuZSYA/edit?usp=share_link" TargetMode="External"/><Relationship Id="rId16" Type="http://schemas.openxmlformats.org/officeDocument/2006/relationships/hyperlink" Target="https://docs.google.com/spreadsheets/d/1Xz-rvnXH0JAjKdCjCbfdqzEEqLRPBIAPtAtbOmhmhMY/edit?usp=share_link" TargetMode="External"/><Relationship Id="rId20" Type="http://schemas.openxmlformats.org/officeDocument/2006/relationships/hyperlink" Target="https://docs.google.com/spreadsheets/d/15z9ogMvM1jYTulW1uH8e_7VZRFI4qPAgrJJZTXw5szI/edit?usp=share_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spreadsheets/d/1l5iPjFK3IZOHWDEdcHSMZLtlgVEFVkzDwSGCnTfSTUI/edit?usp=share_link" TargetMode="External"/><Relationship Id="rId11" Type="http://schemas.openxmlformats.org/officeDocument/2006/relationships/hyperlink" Target="https://docs.google.com/spreadsheets/d/16hnIzZVAJZAfvg-Av0m7bJgYib9Z3EKzHZjz92uEZic/edit?usp=share_link" TargetMode="External"/><Relationship Id="rId24" Type="http://schemas.openxmlformats.org/officeDocument/2006/relationships/hyperlink" Target="https://docs.google.com/spreadsheets/d/1ZpBtqrYcoBz8ZkmEnHXQGMpSgo7piBN7olV321qkkb0/edit?usp=share_link" TargetMode="External"/><Relationship Id="rId5" Type="http://schemas.openxmlformats.org/officeDocument/2006/relationships/hyperlink" Target="https://docs.google.com/spreadsheets/d/1ioLq-w3Zyabt3GmENoOv5BpQ_Z4kUYPX50qdUNZTPBg/edit?usp=share_link" TargetMode="External"/><Relationship Id="rId15" Type="http://schemas.openxmlformats.org/officeDocument/2006/relationships/hyperlink" Target="https://docs.google.com/spreadsheets/d/1OT9ckaCBnrkPKh59a-bpzEcOSPOEH2kl3VBqQPUlro4/edit?usp=share_link" TargetMode="External"/><Relationship Id="rId23" Type="http://schemas.openxmlformats.org/officeDocument/2006/relationships/hyperlink" Target="https://docs.google.com/spreadsheets/d/1kWhu_TN3tYOAdqBeLN_pX85V4GP6-Gx1MY_jXtQwPbc/edit?usp=share_link" TargetMode="External"/><Relationship Id="rId10" Type="http://schemas.openxmlformats.org/officeDocument/2006/relationships/hyperlink" Target="https://docs.google.com/spreadsheets/d/1s512ykEae3aFw_Y9nM47xDx0dWDNi3HA6UMo_s1CdUc/edit?usp=share_link" TargetMode="External"/><Relationship Id="rId19" Type="http://schemas.openxmlformats.org/officeDocument/2006/relationships/hyperlink" Target="https://docs.google.com/spreadsheets/d/10EmafWtyzukGquArZFJtYlKi1Vdt5J9cdIjlEoAob-I/edit?usp=share_link" TargetMode="External"/><Relationship Id="rId4" Type="http://schemas.openxmlformats.org/officeDocument/2006/relationships/hyperlink" Target="https://docs.google.com/spreadsheets/d/1GGRQdh3uDXVQsriSYNRDh5cumpqU3UNXTp0W0CERh_I/edit?usp=share_link" TargetMode="External"/><Relationship Id="rId9" Type="http://schemas.openxmlformats.org/officeDocument/2006/relationships/hyperlink" Target="https://docs.google.com/spreadsheets/d/1Mr9DSv_ktJLhFLmkiQ-Ea8pYCXfKHSQgiVhPtLCf9uo/edit?usp=share_link" TargetMode="External"/><Relationship Id="rId14" Type="http://schemas.openxmlformats.org/officeDocument/2006/relationships/hyperlink" Target="https://docs.google.com/spreadsheets/d/1H9ZNMVh5f808q26L2dzFBLZM7ch4QDFAjkrQLL8senU/edit?usp=share_link" TargetMode="External"/><Relationship Id="rId22" Type="http://schemas.openxmlformats.org/officeDocument/2006/relationships/hyperlink" Target="https://docs.google.com/spreadsheets/d/17rG589yff0s7EKGqshSVk51OeZerAc6aVf6B_sxRhvc/edit?usp=share_lin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4">
            <a:extLst>
              <a:ext uri="{FF2B5EF4-FFF2-40B4-BE49-F238E27FC236}">
                <a16:creationId xmlns:a16="http://schemas.microsoft.com/office/drawing/2014/main" id="{01F90BBA-3D3B-9C08-79D2-49860C99D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3084"/>
            <a:ext cx="12422188" cy="698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C5A7049-8F45-ACE8-CD4A-99E5EE98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10" y="771837"/>
            <a:ext cx="4250717" cy="42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98FC07D7-A841-17F0-8181-38160101A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10" y="771837"/>
            <a:ext cx="4250717" cy="42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5F5AE87A-67CA-622C-4818-45CEDB5B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10" y="771837"/>
            <a:ext cx="4250717" cy="42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99B9854B-3254-2C7B-CD24-1F249F1A9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10" y="771837"/>
            <a:ext cx="4250717" cy="42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AFEAC207-439E-7400-61F1-1DEA9FDCC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10" y="771837"/>
            <a:ext cx="4250717" cy="42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B16A8A2-97D5-0FD5-0F0D-6B87B86D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10" y="771837"/>
            <a:ext cx="4250717" cy="42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E5B63090-DAED-4CE3-11F2-00CE71755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06" y="5397808"/>
            <a:ext cx="9974141" cy="42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O" sz="2174">
                <a:solidFill>
                  <a:schemeClr val="bg1"/>
                </a:solidFill>
                <a:latin typeface="Myriad Pro Black" pitchFamily="34" charset="0"/>
              </a:rPr>
              <a:t>Unicórdoba, calidad, innovación e inclusión para la transformación del territorio.</a:t>
            </a:r>
            <a:endParaRPr lang="es-CO" altLang="es-CO" sz="2174">
              <a:solidFill>
                <a:schemeClr val="bg1"/>
              </a:solidFill>
              <a:latin typeface="Myriad Pro Black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F20FCE-AE7A-0018-6338-8BBF1CAC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33" y="2574780"/>
            <a:ext cx="5262177" cy="120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39CA9F5-D53A-78C9-A11F-55D8BEE578B8}"/>
              </a:ext>
            </a:extLst>
          </p:cNvPr>
          <p:cNvSpPr/>
          <p:nvPr/>
        </p:nvSpPr>
        <p:spPr>
          <a:xfrm>
            <a:off x="4680520" y="3915509"/>
            <a:ext cx="73632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INFORME DE SEGUIMIENTO </a:t>
            </a:r>
          </a:p>
          <a:p>
            <a:pPr algn="ctr"/>
            <a:r>
              <a:rPr lang="es-E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PLAN OPERATIVO ANUAL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7ED496-BBDE-4BBF-B184-A52FDAD89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16167"/>
              </p:ext>
            </p:extLst>
          </p:nvPr>
        </p:nvGraphicFramePr>
        <p:xfrm>
          <a:off x="954510" y="1422322"/>
          <a:ext cx="10441160" cy="4074419"/>
        </p:xfrm>
        <a:graphic>
          <a:graphicData uri="http://schemas.openxmlformats.org/drawingml/2006/table">
            <a:tbl>
              <a:tblPr/>
              <a:tblGrid>
                <a:gridCol w="583523">
                  <a:extLst>
                    <a:ext uri="{9D8B030D-6E8A-4147-A177-3AD203B41FA5}">
                      <a16:colId xmlns:a16="http://schemas.microsoft.com/office/drawing/2014/main" val="1793720939"/>
                    </a:ext>
                  </a:extLst>
                </a:gridCol>
                <a:gridCol w="4651646">
                  <a:extLst>
                    <a:ext uri="{9D8B030D-6E8A-4147-A177-3AD203B41FA5}">
                      <a16:colId xmlns:a16="http://schemas.microsoft.com/office/drawing/2014/main" val="1975815010"/>
                    </a:ext>
                  </a:extLst>
                </a:gridCol>
                <a:gridCol w="5205991">
                  <a:extLst>
                    <a:ext uri="{9D8B030D-6E8A-4147-A177-3AD203B41FA5}">
                      <a16:colId xmlns:a16="http://schemas.microsoft.com/office/drawing/2014/main" val="1754071459"/>
                    </a:ext>
                  </a:extLst>
                </a:gridCol>
              </a:tblGrid>
              <a:tr h="5911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LOGROS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RETOS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16611"/>
                  </a:ext>
                </a:extLst>
              </a:tr>
              <a:tr h="2649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Institucional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7" marR="8507" marT="850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Recibir confirmación de la conformidad y eficacia del SIGEC por parte de ente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certificador ICONTEC 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la Auditoría de seguimiento recibida en 2022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Obtener la renovación de la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acreditación institucional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alta calidad por un periodo de seis años más.  </a:t>
                      </a: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Implementación del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Gobierno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“Calidad Innovación e inclusión para la transformación del territorio” </a:t>
                      </a:r>
                      <a:endParaRPr lang="es-MX" sz="1200" b="0" dirty="0">
                        <a:effectLst/>
                        <a:latin typeface="+mn-lt"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Elaboración del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Estratégico de Tecnologías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Información. PETI.</a:t>
                      </a:r>
                      <a:endParaRPr lang="es-MX" sz="1200" b="0" dirty="0">
                        <a:effectLst/>
                        <a:latin typeface="+mn-lt"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del Modelo de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Arquitectura Empresarial.</a:t>
                      </a:r>
                      <a:endParaRPr lang="es-MX" sz="1200" b="1" dirty="0">
                        <a:effectLst/>
                        <a:latin typeface="+mn-lt"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nueva infraestructura en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Sahagún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su dotación a través de recursos de regalías.</a:t>
                      </a:r>
                      <a:endParaRPr lang="es-MX" sz="1200" b="0" dirty="0">
                        <a:effectLst/>
                        <a:latin typeface="+mn-lt"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ante el Sistema Nacional de Regalías del proyecto para la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nueva biblioteca,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Finalización de la construcción del edificio de laboratorios de ciencias básicas, </a:t>
                      </a:r>
                      <a:endParaRPr lang="es-MX" sz="1200" b="0" dirty="0">
                        <a:effectLst/>
                        <a:latin typeface="+mn-lt"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Convalidación de las tablas de retención documental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TRD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 eficiente por cuarto año consecutivo en auditoría de la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Contraloría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General de la República.</a:t>
                      </a: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Creación y aprobación del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Estatuto del Auditor Interno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Código de Ética de la Auditoría </a:t>
                      </a:r>
                      <a:endParaRPr lang="es-MX" sz="1200" b="0" dirty="0">
                        <a:effectLst/>
                        <a:latin typeface="+mn-lt"/>
                      </a:endParaRP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Gestionar la implementación de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inventario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único de hojas laborales (65%) </a:t>
                      </a:r>
                      <a:r>
                        <a:rPr lang="es-MX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(Talento Humano)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lvl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Implementación y uso de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KACTUS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(61%) </a:t>
                      </a:r>
                      <a:r>
                        <a:rPr lang="es-MX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(Talento Humano)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lvl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Digitalización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historias laborales (0%) </a:t>
                      </a:r>
                      <a:r>
                        <a:rPr lang="es-MX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(Talento Humano)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lvl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Poner en marcha el proyecto de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sistema de información integrado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lvl="0"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Obtener la certificación del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Sistema de gestión Ambiental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bajo la Norma NTC - ISO 14001:2015.</a:t>
                      </a:r>
                    </a:p>
                    <a:p>
                      <a:pPr lvl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Consolidar la implementación del Modelo Integrado de Planeación y Gestión (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MIPG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 </a:t>
                      </a:r>
                    </a:p>
                    <a:p>
                      <a:pPr lvl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Favorecer la implementación de la nueva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plataforma de indicadores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lvl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Implementar la nueva plataforma de seguimiento de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planes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institucionales.</a:t>
                      </a:r>
                    </a:p>
                    <a:p>
                      <a:pPr lvl="0"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gestión de nevos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proyectos de infraestructura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como el laboratorio de Toxicología  Gestión Ambiental los nuevos escenarios deportivos, entre otros.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90518"/>
                  </a:ext>
                </a:extLst>
              </a:tr>
            </a:tbl>
          </a:graphicData>
        </a:graphic>
      </p:graphicFrame>
      <p:sp>
        <p:nvSpPr>
          <p:cNvPr id="4" name="3 Rectángulo">
            <a:extLst>
              <a:ext uri="{FF2B5EF4-FFF2-40B4-BE49-F238E27FC236}">
                <a16:creationId xmlns:a16="http://schemas.microsoft.com/office/drawing/2014/main" id="{904F68F4-8F72-AF56-7526-DA9B36367F1F}"/>
              </a:ext>
            </a:extLst>
          </p:cNvPr>
          <p:cNvSpPr/>
          <p:nvPr/>
        </p:nvSpPr>
        <p:spPr>
          <a:xfrm>
            <a:off x="589175" y="265596"/>
            <a:ext cx="11802909" cy="459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128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3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LOGROS 2022 </a:t>
            </a:r>
            <a:r>
              <a:rPr lang="es-CO" sz="2388" dirty="0">
                <a:solidFill>
                  <a:prstClr val="black"/>
                </a:solidFill>
                <a:latin typeface="Arial Black" panose="020B0A04020102020204" pitchFamily="34" charset="0"/>
              </a:rPr>
              <a:t>Y RETOS </a:t>
            </a:r>
            <a:r>
              <a:rPr kumimoji="0" lang="es-CO" sz="23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15328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157B886-89F2-09F9-D248-AE34A87C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3" y="846460"/>
            <a:ext cx="3560589" cy="50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áfico 4" descr="Alarma sonando contorno">
            <a:extLst>
              <a:ext uri="{FF2B5EF4-FFF2-40B4-BE49-F238E27FC236}">
                <a16:creationId xmlns:a16="http://schemas.microsoft.com/office/drawing/2014/main" id="{29ACF9EF-14C4-A7BE-3097-714846333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2942" y="2070596"/>
            <a:ext cx="914400" cy="914400"/>
          </a:xfrm>
          <a:prstGeom prst="rect">
            <a:avLst/>
          </a:prstGeom>
        </p:spPr>
      </p:pic>
      <p:pic>
        <p:nvPicPr>
          <p:cNvPr id="7" name="Gráfico 6" descr="megáfono1 contorno">
            <a:extLst>
              <a:ext uri="{FF2B5EF4-FFF2-40B4-BE49-F238E27FC236}">
                <a16:creationId xmlns:a16="http://schemas.microsoft.com/office/drawing/2014/main" id="{9B014274-8398-424E-7A4F-1A7839A554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21230" y="1494532"/>
            <a:ext cx="914400" cy="914400"/>
          </a:xfrm>
          <a:prstGeom prst="rect">
            <a:avLst/>
          </a:prstGeom>
        </p:spPr>
      </p:pic>
      <p:pic>
        <p:nvPicPr>
          <p:cNvPr id="9" name="Gráfico 8" descr="Periódico contorno">
            <a:extLst>
              <a:ext uri="{FF2B5EF4-FFF2-40B4-BE49-F238E27FC236}">
                <a16:creationId xmlns:a16="http://schemas.microsoft.com/office/drawing/2014/main" id="{F72E271C-6373-9DA4-E3D3-DCA3B7618B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19606" y="2502644"/>
            <a:ext cx="914400" cy="9144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E5D7AC8-6FF5-1F7F-C0FD-C5038EBE9A90}"/>
              </a:ext>
            </a:extLst>
          </p:cNvPr>
          <p:cNvSpPr txBox="1"/>
          <p:nvPr/>
        </p:nvSpPr>
        <p:spPr>
          <a:xfrm>
            <a:off x="5757342" y="609748"/>
            <a:ext cx="4363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AUDIENCIA  PUBLICA DE RENDICION DE CUENTAS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Jueves 16 de marzo de 2022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Modalidad virtual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Presencia de líderes y decanos en </a:t>
            </a:r>
            <a:r>
              <a:rPr lang="es-MX" b="1" dirty="0"/>
              <a:t>Auditorio de la Biblioteca “Misael Diaz Urzola”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CO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86FBE6F-C0DB-B028-FCEA-D739D2E25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593343"/>
              </p:ext>
            </p:extLst>
          </p:nvPr>
        </p:nvGraphicFramePr>
        <p:xfrm>
          <a:off x="4770934" y="3363291"/>
          <a:ext cx="6728941" cy="2969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4711">
                  <a:extLst>
                    <a:ext uri="{9D8B030D-6E8A-4147-A177-3AD203B41FA5}">
                      <a16:colId xmlns:a16="http://schemas.microsoft.com/office/drawing/2014/main" val="4177555625"/>
                    </a:ext>
                  </a:extLst>
                </a:gridCol>
                <a:gridCol w="1208704">
                  <a:extLst>
                    <a:ext uri="{9D8B030D-6E8A-4147-A177-3AD203B41FA5}">
                      <a16:colId xmlns:a16="http://schemas.microsoft.com/office/drawing/2014/main" val="2756876879"/>
                    </a:ext>
                  </a:extLst>
                </a:gridCol>
                <a:gridCol w="1625526">
                  <a:extLst>
                    <a:ext uri="{9D8B030D-6E8A-4147-A177-3AD203B41FA5}">
                      <a16:colId xmlns:a16="http://schemas.microsoft.com/office/drawing/2014/main" val="1638281021"/>
                    </a:ext>
                  </a:extLst>
                </a:gridCol>
              </a:tblGrid>
              <a:tr h="315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Rendiciones por facultades  y vicerrectorías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Lugar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600416"/>
                  </a:ext>
                </a:extLst>
              </a:tr>
              <a:tr h="315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Vicerrectoría Académica y Vicerrectoría de Investigación y Extensión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21 de marzo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Salón Cristal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144365"/>
                  </a:ext>
                </a:extLst>
              </a:tr>
              <a:tr h="315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Facultad de Ciencias Agrícolas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22 de marzo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Auditorio Facultad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848954"/>
                  </a:ext>
                </a:extLst>
              </a:tr>
              <a:tr h="315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Facultad de Ciencias Básicas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23 de marzo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Auditorio Facultad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385036"/>
                  </a:ext>
                </a:extLst>
              </a:tr>
              <a:tr h="315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Facultad de Ciencias de la Salud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24 de marzo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Auditorio Facultad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232691"/>
                  </a:ext>
                </a:extLst>
              </a:tr>
              <a:tr h="315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Facultad de Educación y C. H.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28 de marzo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Auditorio Facultad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069805"/>
                  </a:ext>
                </a:extLst>
              </a:tr>
              <a:tr h="315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Facultad de Ciencias Económicas, Jur y A.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29 de marzo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Auditorio Facultad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391579"/>
                  </a:ext>
                </a:extLst>
              </a:tr>
              <a:tr h="315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Facultad de Ingenierías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30 de marzo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>
                          <a:effectLst/>
                        </a:rPr>
                        <a:t>Auditorio Facultad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376647"/>
                  </a:ext>
                </a:extLst>
              </a:tr>
              <a:tr h="315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Facultad de </a:t>
                      </a:r>
                      <a:r>
                        <a:rPr lang="es-MX" sz="1400" dirty="0" err="1">
                          <a:effectLst/>
                        </a:rPr>
                        <a:t>Med</a:t>
                      </a:r>
                      <a:r>
                        <a:rPr lang="es-MX" sz="1400" dirty="0">
                          <a:effectLst/>
                        </a:rPr>
                        <a:t>. Veterinaria y Z.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31 de marzo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Auditorio Facultad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95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94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B644EB-CA4D-0E31-0024-970E9A21B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32" y="2824948"/>
            <a:ext cx="7034926" cy="137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35ABB4-52DD-F4AC-5D76-30A8056ED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46" y="1844489"/>
            <a:ext cx="10826648" cy="42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58766" y="406408"/>
            <a:ext cx="5969632" cy="537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800" dirty="0">
                <a:latin typeface="Arial Black" panose="020B0A04020102020204" pitchFamily="34" charset="0"/>
              </a:rPr>
              <a:t>Seguimiento al POA 2022</a:t>
            </a:r>
          </a:p>
        </p:txBody>
      </p:sp>
      <p:sp>
        <p:nvSpPr>
          <p:cNvPr id="4" name="1 Rectángulo">
            <a:extLst>
              <a:ext uri="{FF2B5EF4-FFF2-40B4-BE49-F238E27FC236}">
                <a16:creationId xmlns:a16="http://schemas.microsoft.com/office/drawing/2014/main" id="{6EDF1E5C-B68E-4AF1-9A4C-13FAF39D0A6F}"/>
              </a:ext>
            </a:extLst>
          </p:cNvPr>
          <p:cNvSpPr/>
          <p:nvPr/>
        </p:nvSpPr>
        <p:spPr>
          <a:xfrm>
            <a:off x="3132864" y="952350"/>
            <a:ext cx="621109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O" sz="2800" dirty="0"/>
              <a:t>Facultades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44DF9DA-4D8E-41F4-8937-391A05527D38}"/>
              </a:ext>
            </a:extLst>
          </p:cNvPr>
          <p:cNvSpPr/>
          <p:nvPr/>
        </p:nvSpPr>
        <p:spPr>
          <a:xfrm>
            <a:off x="7555670" y="774452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91%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140EA84-B992-4ECA-89FD-E49922E3F9D5}"/>
              </a:ext>
            </a:extLst>
          </p:cNvPr>
          <p:cNvSpPr/>
          <p:nvPr/>
        </p:nvSpPr>
        <p:spPr>
          <a:xfrm>
            <a:off x="5293414" y="5971802"/>
            <a:ext cx="5084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POA general 94%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CBF4E74-6F8A-476A-A19E-B37566622229}"/>
              </a:ext>
            </a:extLst>
          </p:cNvPr>
          <p:cNvCxnSpPr>
            <a:cxnSpLocks/>
          </p:cNvCxnSpPr>
          <p:nvPr/>
        </p:nvCxnSpPr>
        <p:spPr>
          <a:xfrm>
            <a:off x="594470" y="3006700"/>
            <a:ext cx="11377264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78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EFDB7A2-C332-D1F7-3C49-A556FDEB5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26" y="1668022"/>
            <a:ext cx="7886700" cy="45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Rectángulo">
            <a:extLst>
              <a:ext uri="{FF2B5EF4-FFF2-40B4-BE49-F238E27FC236}">
                <a16:creationId xmlns:a16="http://schemas.microsoft.com/office/drawing/2014/main" id="{6EDF1E5C-B68E-4AF1-9A4C-13FAF39D0A6F}"/>
              </a:ext>
            </a:extLst>
          </p:cNvPr>
          <p:cNvSpPr/>
          <p:nvPr/>
        </p:nvSpPr>
        <p:spPr>
          <a:xfrm>
            <a:off x="3330774" y="1134492"/>
            <a:ext cx="621109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O" sz="2800" dirty="0"/>
              <a:t>Procesos Misionales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0F5E90-8844-453F-96CD-B5E94740B20A}"/>
              </a:ext>
            </a:extLst>
          </p:cNvPr>
          <p:cNvSpPr/>
          <p:nvPr/>
        </p:nvSpPr>
        <p:spPr>
          <a:xfrm>
            <a:off x="8713152" y="904271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86%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B6F59CD-8ADA-4412-819D-F912414CCF66}"/>
              </a:ext>
            </a:extLst>
          </p:cNvPr>
          <p:cNvCxnSpPr>
            <a:cxnSpLocks/>
          </p:cNvCxnSpPr>
          <p:nvPr/>
        </p:nvCxnSpPr>
        <p:spPr>
          <a:xfrm>
            <a:off x="2106638" y="3078708"/>
            <a:ext cx="8271759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BC53B61-6317-4EBF-8FD6-9141E7CE7019}"/>
              </a:ext>
            </a:extLst>
          </p:cNvPr>
          <p:cNvSpPr/>
          <p:nvPr/>
        </p:nvSpPr>
        <p:spPr>
          <a:xfrm>
            <a:off x="5293414" y="5971802"/>
            <a:ext cx="5084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POA general 94%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4 Rectángulo">
            <a:extLst>
              <a:ext uri="{FF2B5EF4-FFF2-40B4-BE49-F238E27FC236}">
                <a16:creationId xmlns:a16="http://schemas.microsoft.com/office/drawing/2014/main" id="{5F5E106C-8A8E-6A5F-62D4-D5DEFB2F845D}"/>
              </a:ext>
            </a:extLst>
          </p:cNvPr>
          <p:cNvSpPr/>
          <p:nvPr/>
        </p:nvSpPr>
        <p:spPr>
          <a:xfrm>
            <a:off x="3258766" y="406408"/>
            <a:ext cx="5969632" cy="537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800" dirty="0">
                <a:latin typeface="Arial Black" panose="020B0A04020102020204" pitchFamily="34" charset="0"/>
              </a:rPr>
              <a:t>Seguimiento al POA 2022</a:t>
            </a:r>
          </a:p>
        </p:txBody>
      </p:sp>
    </p:spTree>
    <p:extLst>
      <p:ext uri="{BB962C8B-B14F-4D97-AF65-F5344CB8AC3E}">
        <p14:creationId xmlns:p14="http://schemas.microsoft.com/office/powerpoint/2010/main" val="132656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E849F95-C0C9-86F5-205F-38481656A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4" y="1455029"/>
            <a:ext cx="10873208" cy="451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Rectángulo">
            <a:extLst>
              <a:ext uri="{FF2B5EF4-FFF2-40B4-BE49-F238E27FC236}">
                <a16:creationId xmlns:a16="http://schemas.microsoft.com/office/drawing/2014/main" id="{6EDF1E5C-B68E-4AF1-9A4C-13FAF39D0A6F}"/>
              </a:ext>
            </a:extLst>
          </p:cNvPr>
          <p:cNvSpPr/>
          <p:nvPr/>
        </p:nvSpPr>
        <p:spPr>
          <a:xfrm>
            <a:off x="3240360" y="1062484"/>
            <a:ext cx="621109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O" sz="2800" dirty="0"/>
              <a:t>Procesos Estratégicos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0F5E90-8844-453F-96CD-B5E94740B20A}"/>
              </a:ext>
            </a:extLst>
          </p:cNvPr>
          <p:cNvSpPr/>
          <p:nvPr/>
        </p:nvSpPr>
        <p:spPr>
          <a:xfrm>
            <a:off x="8755590" y="959237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97</a:t>
            </a:r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%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B8BD284-894E-464C-99B3-2ED27D3D9CCD}"/>
              </a:ext>
            </a:extLst>
          </p:cNvPr>
          <p:cNvCxnSpPr>
            <a:cxnSpLocks/>
          </p:cNvCxnSpPr>
          <p:nvPr/>
        </p:nvCxnSpPr>
        <p:spPr>
          <a:xfrm>
            <a:off x="234430" y="3222724"/>
            <a:ext cx="11889704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BC53B61-6317-4EBF-8FD6-9141E7CE7019}"/>
              </a:ext>
            </a:extLst>
          </p:cNvPr>
          <p:cNvSpPr/>
          <p:nvPr/>
        </p:nvSpPr>
        <p:spPr>
          <a:xfrm>
            <a:off x="5293414" y="5971802"/>
            <a:ext cx="5084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POA general 94%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4 Rectángulo">
            <a:extLst>
              <a:ext uri="{FF2B5EF4-FFF2-40B4-BE49-F238E27FC236}">
                <a16:creationId xmlns:a16="http://schemas.microsoft.com/office/drawing/2014/main" id="{FD1723F8-9080-D853-4E62-A349906FE188}"/>
              </a:ext>
            </a:extLst>
          </p:cNvPr>
          <p:cNvSpPr/>
          <p:nvPr/>
        </p:nvSpPr>
        <p:spPr>
          <a:xfrm>
            <a:off x="3258766" y="406408"/>
            <a:ext cx="5969632" cy="537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800" dirty="0">
                <a:latin typeface="Arial Black" panose="020B0A04020102020204" pitchFamily="34" charset="0"/>
              </a:rPr>
              <a:t>Seguimiento al POA 2022</a:t>
            </a:r>
          </a:p>
        </p:txBody>
      </p:sp>
    </p:spTree>
    <p:extLst>
      <p:ext uri="{BB962C8B-B14F-4D97-AF65-F5344CB8AC3E}">
        <p14:creationId xmlns:p14="http://schemas.microsoft.com/office/powerpoint/2010/main" val="419352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CDA0845-162E-870E-B7CC-21A39C89E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2" y="1270114"/>
            <a:ext cx="11089232" cy="497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Rectángulo">
            <a:extLst>
              <a:ext uri="{FF2B5EF4-FFF2-40B4-BE49-F238E27FC236}">
                <a16:creationId xmlns:a16="http://schemas.microsoft.com/office/drawing/2014/main" id="{6F487F04-C56E-44E9-8F55-E38AC6EDF14A}"/>
              </a:ext>
            </a:extLst>
          </p:cNvPr>
          <p:cNvSpPr/>
          <p:nvPr/>
        </p:nvSpPr>
        <p:spPr>
          <a:xfrm>
            <a:off x="3168352" y="1062484"/>
            <a:ext cx="621109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O" sz="2800" dirty="0"/>
              <a:t>Procesos de Apoyo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1FB2716-D3BF-45E8-886E-57F042615E60}"/>
              </a:ext>
            </a:extLst>
          </p:cNvPr>
          <p:cNvSpPr/>
          <p:nvPr/>
        </p:nvSpPr>
        <p:spPr>
          <a:xfrm>
            <a:off x="10099527" y="918468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96%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8352BBA-6DD3-46BE-9451-410BFD05FCF0}"/>
              </a:ext>
            </a:extLst>
          </p:cNvPr>
          <p:cNvCxnSpPr>
            <a:cxnSpLocks/>
          </p:cNvCxnSpPr>
          <p:nvPr/>
        </p:nvCxnSpPr>
        <p:spPr>
          <a:xfrm>
            <a:off x="522462" y="2934692"/>
            <a:ext cx="11377264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A4DF5376-A212-428C-A4F7-09E5D910C5F0}"/>
              </a:ext>
            </a:extLst>
          </p:cNvPr>
          <p:cNvSpPr/>
          <p:nvPr/>
        </p:nvSpPr>
        <p:spPr>
          <a:xfrm>
            <a:off x="6787158" y="5815012"/>
            <a:ext cx="50849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POA general 94%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4 Rectángulo">
            <a:extLst>
              <a:ext uri="{FF2B5EF4-FFF2-40B4-BE49-F238E27FC236}">
                <a16:creationId xmlns:a16="http://schemas.microsoft.com/office/drawing/2014/main" id="{1764793A-0EEB-E7D9-0855-64EC27621198}"/>
              </a:ext>
            </a:extLst>
          </p:cNvPr>
          <p:cNvSpPr/>
          <p:nvPr/>
        </p:nvSpPr>
        <p:spPr>
          <a:xfrm>
            <a:off x="3258766" y="406408"/>
            <a:ext cx="5969632" cy="537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800" dirty="0">
                <a:latin typeface="Arial Black" panose="020B0A04020102020204" pitchFamily="34" charset="0"/>
              </a:rPr>
              <a:t>Seguimiento al POA 2022</a:t>
            </a:r>
          </a:p>
        </p:txBody>
      </p:sp>
    </p:spTree>
    <p:extLst>
      <p:ext uri="{BB962C8B-B14F-4D97-AF65-F5344CB8AC3E}">
        <p14:creationId xmlns:p14="http://schemas.microsoft.com/office/powerpoint/2010/main" val="382602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A6F3C9E1-725E-5E6A-436E-8182D388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1134492"/>
            <a:ext cx="10963622" cy="47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Rectángulo">
            <a:extLst>
              <a:ext uri="{FF2B5EF4-FFF2-40B4-BE49-F238E27FC236}">
                <a16:creationId xmlns:a16="http://schemas.microsoft.com/office/drawing/2014/main" id="{6F487F04-C56E-44E9-8F55-E38AC6EDF14A}"/>
              </a:ext>
            </a:extLst>
          </p:cNvPr>
          <p:cNvSpPr/>
          <p:nvPr/>
        </p:nvSpPr>
        <p:spPr>
          <a:xfrm>
            <a:off x="3168352" y="846460"/>
            <a:ext cx="621109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O" sz="2800" dirty="0"/>
              <a:t>Procesos y Facultades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1FB2716-D3BF-45E8-886E-57F042615E60}"/>
              </a:ext>
            </a:extLst>
          </p:cNvPr>
          <p:cNvSpPr/>
          <p:nvPr/>
        </p:nvSpPr>
        <p:spPr>
          <a:xfrm>
            <a:off x="10099527" y="918468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94%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8352BBA-6DD3-46BE-9451-410BFD05FCF0}"/>
              </a:ext>
            </a:extLst>
          </p:cNvPr>
          <p:cNvCxnSpPr>
            <a:cxnSpLocks/>
          </p:cNvCxnSpPr>
          <p:nvPr/>
        </p:nvCxnSpPr>
        <p:spPr>
          <a:xfrm>
            <a:off x="522462" y="2718668"/>
            <a:ext cx="11377264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A4DF5376-A212-428C-A4F7-09E5D910C5F0}"/>
              </a:ext>
            </a:extLst>
          </p:cNvPr>
          <p:cNvSpPr/>
          <p:nvPr/>
        </p:nvSpPr>
        <p:spPr>
          <a:xfrm>
            <a:off x="5293414" y="5971802"/>
            <a:ext cx="5084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POA general 94%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4 Rectángulo">
            <a:extLst>
              <a:ext uri="{FF2B5EF4-FFF2-40B4-BE49-F238E27FC236}">
                <a16:creationId xmlns:a16="http://schemas.microsoft.com/office/drawing/2014/main" id="{A1802A87-A739-E59E-38C3-6FD9E97503B6}"/>
              </a:ext>
            </a:extLst>
          </p:cNvPr>
          <p:cNvSpPr/>
          <p:nvPr/>
        </p:nvSpPr>
        <p:spPr>
          <a:xfrm>
            <a:off x="3258766" y="406408"/>
            <a:ext cx="5969632" cy="537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800" dirty="0">
                <a:latin typeface="Arial Black" panose="020B0A04020102020204" pitchFamily="34" charset="0"/>
              </a:rPr>
              <a:t>Seguimiento al POA 2022</a:t>
            </a:r>
          </a:p>
        </p:txBody>
      </p:sp>
    </p:spTree>
    <p:extLst>
      <p:ext uri="{BB962C8B-B14F-4D97-AF65-F5344CB8AC3E}">
        <p14:creationId xmlns:p14="http://schemas.microsoft.com/office/powerpoint/2010/main" val="355789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44346566-DAD2-656C-3D3E-AA5CFAA74801}"/>
              </a:ext>
            </a:extLst>
          </p:cNvPr>
          <p:cNvSpPr/>
          <p:nvPr/>
        </p:nvSpPr>
        <p:spPr>
          <a:xfrm rot="16200000">
            <a:off x="-285610" y="3173733"/>
            <a:ext cx="5177544" cy="537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800" dirty="0">
                <a:latin typeface="Arial Black" panose="020B0A04020102020204" pitchFamily="34" charset="0"/>
              </a:rPr>
              <a:t>Seguimiento al POA 2022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4EA474A-C2B6-6280-8152-F8E6F1F43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476442"/>
              </p:ext>
            </p:extLst>
          </p:nvPr>
        </p:nvGraphicFramePr>
        <p:xfrm>
          <a:off x="2754711" y="702444"/>
          <a:ext cx="8640958" cy="5872195"/>
        </p:xfrm>
        <a:graphic>
          <a:graphicData uri="http://schemas.openxmlformats.org/drawingml/2006/table">
            <a:tbl>
              <a:tblPr/>
              <a:tblGrid>
                <a:gridCol w="1780629">
                  <a:extLst>
                    <a:ext uri="{9D8B030D-6E8A-4147-A177-3AD203B41FA5}">
                      <a16:colId xmlns:a16="http://schemas.microsoft.com/office/drawing/2014/main" val="3990937332"/>
                    </a:ext>
                  </a:extLst>
                </a:gridCol>
                <a:gridCol w="3277227">
                  <a:extLst>
                    <a:ext uri="{9D8B030D-6E8A-4147-A177-3AD203B41FA5}">
                      <a16:colId xmlns:a16="http://schemas.microsoft.com/office/drawing/2014/main" val="4057576306"/>
                    </a:ext>
                  </a:extLst>
                </a:gridCol>
                <a:gridCol w="906699">
                  <a:extLst>
                    <a:ext uri="{9D8B030D-6E8A-4147-A177-3AD203B41FA5}">
                      <a16:colId xmlns:a16="http://schemas.microsoft.com/office/drawing/2014/main" val="200788429"/>
                    </a:ext>
                  </a:extLst>
                </a:gridCol>
                <a:gridCol w="906699">
                  <a:extLst>
                    <a:ext uri="{9D8B030D-6E8A-4147-A177-3AD203B41FA5}">
                      <a16:colId xmlns:a16="http://schemas.microsoft.com/office/drawing/2014/main" val="4222207411"/>
                    </a:ext>
                  </a:extLst>
                </a:gridCol>
                <a:gridCol w="906699">
                  <a:extLst>
                    <a:ext uri="{9D8B030D-6E8A-4147-A177-3AD203B41FA5}">
                      <a16:colId xmlns:a16="http://schemas.microsoft.com/office/drawing/2014/main" val="462072793"/>
                    </a:ext>
                  </a:extLst>
                </a:gridCol>
                <a:gridCol w="863005">
                  <a:extLst>
                    <a:ext uri="{9D8B030D-6E8A-4147-A177-3AD203B41FA5}">
                      <a16:colId xmlns:a16="http://schemas.microsoft.com/office/drawing/2014/main" val="1011643724"/>
                    </a:ext>
                  </a:extLst>
                </a:gridCol>
              </a:tblGrid>
              <a:tr h="76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Tipo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FACULTADES / PROCESOS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JUN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DIC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846672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Estrategico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2"/>
                        </a:rPr>
                        <a:t>Comunicación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40,7%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74,0%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89,0%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204648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Estrategico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3"/>
                        </a:rPr>
                        <a:t>Gestión de la Calidad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41,7%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55,1%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79,0%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215848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Apoyo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4"/>
                        </a:rPr>
                        <a:t>Gestión Legal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25,4%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50,0%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75,0%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986017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Apoyo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5"/>
                        </a:rPr>
                        <a:t>Gestión Financiera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32,6%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59,1%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89,5%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60694"/>
                  </a:ext>
                </a:extLst>
              </a:tr>
              <a:tr h="298881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Apoyo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6"/>
                        </a:rPr>
                        <a:t>Adquisición y Contratación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20,3%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48,9%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74,0%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8521"/>
                  </a:ext>
                </a:extLst>
              </a:tr>
              <a:tr h="298881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Apoyo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7"/>
                        </a:rPr>
                        <a:t>Gestión del Bienestar Institucional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22,0%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48,9%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82,5%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98,6%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54402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Apoyo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8"/>
                        </a:rPr>
                        <a:t>Gestión Documental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25,0%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61,3%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85,6%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97,1%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25638"/>
                  </a:ext>
                </a:extLst>
              </a:tr>
              <a:tr h="298881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Estrategico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9"/>
                        </a:rPr>
                        <a:t>Planeación Institucional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46,5%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68,0%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75,6%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96,8%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34727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Apoyo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608F66"/>
                          </a:solidFill>
                          <a:effectLst/>
                          <a:latin typeface="+mn-lt"/>
                          <a:hlinkClick r:id="rId10"/>
                        </a:rPr>
                        <a:t>Gestión de Bibliotecas</a:t>
                      </a:r>
                      <a:endParaRPr lang="es-CO" sz="1200" b="0" u="sng">
                        <a:solidFill>
                          <a:srgbClr val="608F66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60,0%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73,3%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96,4%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96,4%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401881"/>
                  </a:ext>
                </a:extLst>
              </a:tr>
              <a:tr h="298881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Apoyo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MX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11"/>
                        </a:rPr>
                        <a:t>Gestión de Registro y Admisiones</a:t>
                      </a:r>
                      <a:endParaRPr lang="es-MX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41,6%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82,4%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94,0%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96,2%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821337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Estrategico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12"/>
                        </a:rPr>
                        <a:t>Seguimiento y Control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39,3%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59,2%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79,6%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95,8%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21634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Facultad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13"/>
                        </a:rPr>
                        <a:t>Ciencias Básicas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29,7%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53,1%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77,9%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94,8%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50312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Apoyo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14"/>
                        </a:rPr>
                        <a:t>Infraestructura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37,3%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63,1%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80,4%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93,8%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378169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Misional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15"/>
                        </a:rPr>
                        <a:t>Investigación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10,7%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26,9%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63,3%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93,8%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57125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Estrategico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16"/>
                        </a:rPr>
                        <a:t>Internacionalización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28,3%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59,2%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78,4%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93,0%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560595"/>
                  </a:ext>
                </a:extLst>
              </a:tr>
              <a:tr h="298881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Facultad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17"/>
                        </a:rPr>
                        <a:t>Educación y C. Humanas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15,0%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51,1%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80,8%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93,2%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43631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Facultad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18"/>
                        </a:rPr>
                        <a:t>MVZ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18,7%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61,7%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87,7%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91,3%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711799"/>
                  </a:ext>
                </a:extLst>
              </a:tr>
              <a:tr h="298881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Facultad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19"/>
                        </a:rPr>
                        <a:t>C. Económicas Juridicas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33,4%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48,6%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81,2%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92,4%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98359"/>
                  </a:ext>
                </a:extLst>
              </a:tr>
              <a:tr h="298881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Apoyo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20"/>
                        </a:rPr>
                        <a:t>Gestión del Desarrollo Tecnológico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16,3%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51,6%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80,7%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91,5%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03295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Facultad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21"/>
                        </a:rPr>
                        <a:t>Ingenierías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24,6%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32,2%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92,6%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92,6%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77096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Facultad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22"/>
                        </a:rPr>
                        <a:t>Ciencias de la Salud</a:t>
                      </a:r>
                      <a:endParaRPr lang="es-CO" sz="1200" b="0" u="sng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29,9%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38,2%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67,4%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86,9%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612070"/>
                  </a:ext>
                </a:extLst>
              </a:tr>
              <a:tr h="305308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Apoyo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MX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23"/>
                        </a:rPr>
                        <a:t>Gestión y Desarrollo del Talento Humano</a:t>
                      </a:r>
                      <a:endParaRPr lang="es-MX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31,9%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46,2%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62,8%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85,1%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029008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Misional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24"/>
                        </a:rPr>
                        <a:t>Extensión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21,2%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70,0%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84,7%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18117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Facultad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25"/>
                        </a:rPr>
                        <a:t>Ciencias Agrícolas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10,6%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34,6%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60,0%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85,7%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543270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>
                          <a:effectLst/>
                          <a:latin typeface="+mn-lt"/>
                        </a:rPr>
                        <a:t>Misional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s-CO" sz="1200" b="0" u="sng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26"/>
                        </a:rPr>
                        <a:t>Docencia</a:t>
                      </a:r>
                      <a:endParaRPr lang="es-CO" sz="1200" b="0" u="sng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16,4%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38,2%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75,0%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80,2%</a:t>
                      </a:r>
                    </a:p>
                  </a:txBody>
                  <a:tcPr marL="10297" marR="10297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200900"/>
                  </a:ext>
                </a:extLst>
              </a:tr>
              <a:tr h="152654">
                <a:tc>
                  <a:txBody>
                    <a:bodyPr/>
                    <a:lstStyle/>
                    <a:p>
                      <a:pPr rtl="0" fontAlgn="ctr"/>
                      <a:endParaRPr lang="es-CO" sz="1200"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s-CO" sz="1200">
                        <a:effectLst/>
                        <a:latin typeface="+mn-lt"/>
                      </a:endParaRP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dirty="0">
                          <a:solidFill>
                            <a:srgbClr val="198639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10297" marR="10297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372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55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89175" y="265596"/>
            <a:ext cx="11802909" cy="459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128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3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LOGROS 2022 </a:t>
            </a:r>
            <a:r>
              <a:rPr lang="es-CO" sz="2388" dirty="0">
                <a:solidFill>
                  <a:prstClr val="black"/>
                </a:solidFill>
                <a:latin typeface="Arial Black" panose="020B0A04020102020204" pitchFamily="34" charset="0"/>
              </a:rPr>
              <a:t>Y RETOS </a:t>
            </a:r>
            <a:r>
              <a:rPr kumimoji="0" lang="es-CO" sz="23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2023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7ED496-BBDE-4BBF-B184-A52FDAD89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2364"/>
              </p:ext>
            </p:extLst>
          </p:nvPr>
        </p:nvGraphicFramePr>
        <p:xfrm>
          <a:off x="738486" y="869527"/>
          <a:ext cx="10945217" cy="5294412"/>
        </p:xfrm>
        <a:graphic>
          <a:graphicData uri="http://schemas.openxmlformats.org/drawingml/2006/table">
            <a:tbl>
              <a:tblPr/>
              <a:tblGrid>
                <a:gridCol w="454040">
                  <a:extLst>
                    <a:ext uri="{9D8B030D-6E8A-4147-A177-3AD203B41FA5}">
                      <a16:colId xmlns:a16="http://schemas.microsoft.com/office/drawing/2014/main" val="1793720939"/>
                    </a:ext>
                  </a:extLst>
                </a:gridCol>
                <a:gridCol w="5892011">
                  <a:extLst>
                    <a:ext uri="{9D8B030D-6E8A-4147-A177-3AD203B41FA5}">
                      <a16:colId xmlns:a16="http://schemas.microsoft.com/office/drawing/2014/main" val="1975815010"/>
                    </a:ext>
                  </a:extLst>
                </a:gridCol>
                <a:gridCol w="4599166">
                  <a:extLst>
                    <a:ext uri="{9D8B030D-6E8A-4147-A177-3AD203B41FA5}">
                      <a16:colId xmlns:a16="http://schemas.microsoft.com/office/drawing/2014/main" val="3048644583"/>
                    </a:ext>
                  </a:extLst>
                </a:gridCol>
              </a:tblGrid>
              <a:tr h="5639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OGROS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ETOS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16611"/>
                  </a:ext>
                </a:extLst>
              </a:tr>
              <a:tr h="16452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Docencia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7" marR="8507" marT="850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1128863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Regreso a la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presencialidad</a:t>
                      </a:r>
                    </a:p>
                    <a:p>
                      <a:pPr marL="171450" indent="-171450" algn="l" defTabSz="1128863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Renovación de la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Acreditación Institucional</a:t>
                      </a:r>
                    </a:p>
                    <a:p>
                      <a:pPr marL="171450" indent="-171450" algn="l" defTabSz="1128863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Ajustar el tamaño de la población estudiantil a la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institucional</a:t>
                      </a:r>
                    </a:p>
                    <a:p>
                      <a:pPr marL="171450" indent="-171450" algn="l" defTabSz="1128863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procesos de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autoevaluación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programas académicos</a:t>
                      </a:r>
                    </a:p>
                    <a:p>
                      <a:pPr marL="171450" indent="-171450" algn="l" defTabSz="1128863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nuevos programas con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acreditación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alta calidad y renovación de 4.</a:t>
                      </a:r>
                    </a:p>
                    <a:p>
                      <a:pPr marL="171450" indent="-171450" algn="l" defTabSz="1128863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como la 4 mejor Universidad pública del país en el Ranking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</a:t>
                      </a:r>
                    </a:p>
                    <a:p>
                      <a:pPr marL="171450" indent="-171450" algn="l" defTabSz="1128863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gestionaron 5 nuevos programas académicos de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posgrados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indent="-171450" algn="l" defTabSz="1128863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logró la radicación de los lugares de los 4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lugares de desarrollo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los cuales Berástegui emitieron concepto favorable y los otros 3 en espera.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Culminar el proceso de actualización del </a:t>
                      </a:r>
                      <a:r>
                        <a:rPr lang="es-MX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Estatuto</a:t>
                      </a:r>
                      <a:r>
                        <a:rPr lang="es-MX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Personal Docente (70%) (Docencia)</a:t>
                      </a: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Diseñar los instrumentos para la medición del </a:t>
                      </a:r>
                      <a:r>
                        <a:rPr lang="es-MX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desempeño</a:t>
                      </a:r>
                      <a:r>
                        <a:rPr lang="es-MX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las competencias (0%) (Docencia)</a:t>
                      </a: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prstClr val="black"/>
                          </a:solidFill>
                          <a:latin typeface="+mn-lt"/>
                        </a:rPr>
                        <a:t>Alineación con la política de ampliación de </a:t>
                      </a:r>
                      <a:r>
                        <a:rPr lang="es-MX" sz="1200" b="1" dirty="0">
                          <a:solidFill>
                            <a:prstClr val="black"/>
                          </a:solidFill>
                          <a:latin typeface="+mn-lt"/>
                        </a:rPr>
                        <a:t>cobertura</a:t>
                      </a:r>
                      <a:r>
                        <a:rPr lang="es-MX" sz="1200" dirty="0">
                          <a:solidFill>
                            <a:prstClr val="black"/>
                          </a:solidFill>
                          <a:latin typeface="+mn-lt"/>
                        </a:rPr>
                        <a:t> del gobierno nacional y la necesidad de mantener los niveles de calidad académica en la institución.</a:t>
                      </a: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prstClr val="black"/>
                          </a:solidFill>
                          <a:latin typeface="+mn-lt"/>
                        </a:rPr>
                        <a:t>Adecuación del plan de mejoramiento de acreditación a las </a:t>
                      </a:r>
                      <a:r>
                        <a:rPr lang="es-MX" sz="1200" b="1" dirty="0">
                          <a:solidFill>
                            <a:prstClr val="black"/>
                          </a:solidFill>
                          <a:latin typeface="+mn-lt"/>
                        </a:rPr>
                        <a:t>oportunidades</a:t>
                      </a:r>
                      <a:r>
                        <a:rPr lang="es-MX" sz="1200" dirty="0">
                          <a:solidFill>
                            <a:prstClr val="black"/>
                          </a:solidFill>
                          <a:latin typeface="+mn-lt"/>
                        </a:rPr>
                        <a:t> de mejora del proceso de acreditación institucional en 2022. (incluye Saber PRO)</a:t>
                      </a: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solidFill>
                            <a:prstClr val="black"/>
                          </a:solidFill>
                          <a:latin typeface="+mn-lt"/>
                        </a:rPr>
                        <a:t>Gestionar convenios de </a:t>
                      </a:r>
                      <a:r>
                        <a:rPr lang="es-MX" sz="1200" b="1" dirty="0">
                          <a:solidFill>
                            <a:prstClr val="black"/>
                          </a:solidFill>
                          <a:latin typeface="+mn-lt"/>
                        </a:rPr>
                        <a:t>doble titulación</a:t>
                      </a:r>
                      <a:r>
                        <a:rPr lang="es-MX" sz="1200" dirty="0">
                          <a:solidFill>
                            <a:prstClr val="black"/>
                          </a:solidFill>
                          <a:latin typeface="+mn-lt"/>
                        </a:rPr>
                        <a:t> internacional (50%) (Internacionalización – Facultades)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599884"/>
                  </a:ext>
                </a:extLst>
              </a:tr>
              <a:tr h="25273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Investigación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7" marR="8507" marT="850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productos de nuevo conocimiento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182 artículos de investigación 29 libros y 9 capítulos de libros y 8 obras artísticas.</a:t>
                      </a:r>
                      <a:endParaRPr lang="es-MX" sz="1200" b="0" dirty="0">
                        <a:effectLst/>
                        <a:latin typeface="+mn-lt"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nuevos proyectos de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investigación cofinanciados 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(Regalías, </a:t>
                      </a:r>
                      <a:r>
                        <a:rPr lang="es-MX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MinCiencias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EPM).</a:t>
                      </a:r>
                      <a:endParaRPr lang="es-MX" sz="1200" b="0" dirty="0">
                        <a:effectLst/>
                        <a:latin typeface="+mn-lt"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Realización de la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convocatoria interna 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con 47 proyectos presentados por facultades.</a:t>
                      </a:r>
                      <a:endParaRPr lang="es-MX" sz="1200" b="0" dirty="0">
                        <a:effectLst/>
                        <a:latin typeface="+mn-lt"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Realización del 2° Congreso Nacional de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Semilleros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Investigación y Emprendimiento con 140 ponencias y 500 participantes. </a:t>
                      </a:r>
                      <a:endParaRPr lang="es-MX" sz="1200" b="0" dirty="0">
                        <a:effectLst/>
                        <a:latin typeface="+mn-lt"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Realización de la Convocatoria de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Semilleros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Investigación 2022 con el fin de financiar 31 proyectos de investigación</a:t>
                      </a:r>
                      <a:endParaRPr lang="es-MX" sz="1200" b="0" dirty="0">
                        <a:effectLst/>
                        <a:latin typeface="+mn-lt"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Minciencias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categoriza a dos (2) profesores en la categoría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EMÉRITO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30 como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200" b="0" dirty="0">
                        <a:effectLst/>
                        <a:latin typeface="+mn-lt"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Categorización del 35% de sus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investigación en las categorías A1 y A, las más altas definidas por </a:t>
                      </a:r>
                      <a:r>
                        <a:rPr lang="es-MX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Minciencias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200" b="0" dirty="0">
                        <a:effectLst/>
                        <a:latin typeface="+mn-lt"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Obtención de 35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la modalidad de maestría y doctorado, las cuales serán financiadas con recursos del Sistema General de Regalías.</a:t>
                      </a:r>
                      <a:endParaRPr lang="es-CO" sz="12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una plataforma unificada que permita tener el </a:t>
                      </a: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seguimiento de los proyectos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investigación desde su formulación hasta su cierre.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Lograr una mayor participación en </a:t>
                      </a: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convocatorias internacionales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el desarrollo de proyectos de investigación.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Incrementar la producción de nuevo conocimiento (1PNC X Profesor)</a:t>
                      </a:r>
                      <a:endParaRPr lang="es-CO" sz="12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90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81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7ED496-BBDE-4BBF-B184-A52FDAD89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19961"/>
              </p:ext>
            </p:extLst>
          </p:nvPr>
        </p:nvGraphicFramePr>
        <p:xfrm>
          <a:off x="882501" y="1278508"/>
          <a:ext cx="10441161" cy="4074419"/>
        </p:xfrm>
        <a:graphic>
          <a:graphicData uri="http://schemas.openxmlformats.org/drawingml/2006/table">
            <a:tbl>
              <a:tblPr/>
              <a:tblGrid>
                <a:gridCol w="583523">
                  <a:extLst>
                    <a:ext uri="{9D8B030D-6E8A-4147-A177-3AD203B41FA5}">
                      <a16:colId xmlns:a16="http://schemas.microsoft.com/office/drawing/2014/main" val="1793720939"/>
                    </a:ext>
                  </a:extLst>
                </a:gridCol>
                <a:gridCol w="4928819">
                  <a:extLst>
                    <a:ext uri="{9D8B030D-6E8A-4147-A177-3AD203B41FA5}">
                      <a16:colId xmlns:a16="http://schemas.microsoft.com/office/drawing/2014/main" val="1975815010"/>
                    </a:ext>
                  </a:extLst>
                </a:gridCol>
                <a:gridCol w="4928819">
                  <a:extLst>
                    <a:ext uri="{9D8B030D-6E8A-4147-A177-3AD203B41FA5}">
                      <a16:colId xmlns:a16="http://schemas.microsoft.com/office/drawing/2014/main" val="1754071459"/>
                    </a:ext>
                  </a:extLst>
                </a:gridCol>
              </a:tblGrid>
              <a:tr h="5911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buFont typeface="Arial" panose="020B0604020202020204" pitchFamily="34" charset="0"/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LOGROS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RETOS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16611"/>
                  </a:ext>
                </a:extLst>
              </a:tr>
              <a:tr h="17816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Extensión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7" marR="8507" marT="850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565 niños y niñas de instituciones públicas de Montería en el programa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Bilingüismo para la Paz del programa Córdoba Transformada.</a:t>
                      </a:r>
                      <a:endParaRPr lang="es-MX" sz="1200" b="1" dirty="0">
                        <a:effectLst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 convenios realizados para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y pasantías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académicas de los diferentes programas académicos.</a:t>
                      </a:r>
                      <a:endParaRPr lang="es-MX" sz="1200" b="0" dirty="0">
                        <a:effectLst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extensión nuevos en convocatorias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es-MX" sz="1200" b="0" dirty="0">
                        <a:effectLst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Realización de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convocatorias internas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extensión con la participaron de 22 proyectos por más de 300 millones de pesos.   </a:t>
                      </a:r>
                      <a:endParaRPr lang="es-MX" sz="1200" b="0" dirty="0">
                        <a:effectLst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diseñó la electiva de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Emprendimiento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sobre innovación y creatividad, para ofertar en todos los programas académicos</a:t>
                      </a:r>
                      <a:endParaRPr lang="es-MX" sz="1200" b="0" dirty="0">
                        <a:effectLst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proyectos asesorados y 187 estudiantes beneficiados con las charlas de emprendimiento con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planes de negocio 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opción de grado.      </a:t>
                      </a:r>
                      <a:endParaRPr lang="es-MX" sz="1200" b="0" dirty="0">
                        <a:effectLst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4348 estudiantes realizaron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cursos de ingles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año 2022: </a:t>
                      </a:r>
                      <a:endParaRPr lang="es-MX" sz="1200" b="0" dirty="0">
                        <a:effectLst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Implementación del servicio de la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bolsa de empleo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Universidad</a:t>
                      </a:r>
                      <a:endParaRPr lang="es-MX" sz="1200" b="0" dirty="0">
                        <a:effectLst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diplomados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realizados cuyas matrículas se hicieron por primera vez en línea </a:t>
                      </a:r>
                      <a:endParaRPr lang="es-MX" sz="1200" b="0" dirty="0">
                        <a:effectLst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Capacitaciones dirigidas a docentes del centro por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Cambridge </a:t>
                      </a:r>
                      <a:r>
                        <a:rPr lang="es-MX" sz="12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endParaRPr lang="es-MX" sz="1200" b="1" dirty="0">
                        <a:effectLst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recibió reconocimiento de Cambridge </a:t>
                      </a:r>
                      <a:r>
                        <a:rPr lang="es-MX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 de idiomas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 su calidad académica</a:t>
                      </a:r>
                      <a:endParaRPr lang="es-MX" sz="1200" b="0" dirty="0">
                        <a:effectLst/>
                      </a:endParaRPr>
                    </a:p>
                    <a:p>
                      <a:pPr marL="171450" indent="-171450" rtl="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aprobó el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nuevo reglamento estudiantil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centro de idiomas </a:t>
                      </a:r>
                      <a:endParaRPr lang="es-MX" sz="1200" b="0" dirty="0">
                        <a:effectLst/>
                      </a:endParaRP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</a:t>
                      </a:r>
                      <a:r>
                        <a:rPr lang="es-CO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spin off </a:t>
                      </a:r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universitarias o empresas de base tecnológica (0%) (Extensión)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el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comité Universidad - Empresa – Estado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(0%) (Extensión)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un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CRM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como medio de administración y gestión para el manejo de información de los egresados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el lanzamiento de los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cursos empresariales de Inglés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fomenten la capacitación del talento humano en las empresas e instituciones de la región.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Apertura de cursos de nuevos programas </a:t>
                      </a:r>
                      <a:r>
                        <a:rPr lang="es-MX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Birds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Francés y Portugués 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</a:t>
                      </a:r>
                      <a:r>
                        <a:rPr lang="es-MX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estrategias de mercadeo </a:t>
                      </a: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los servicios de los laboratorios.</a:t>
                      </a:r>
                    </a:p>
                    <a:p>
                      <a:pPr marL="342900" marR="0" lvl="0" indent="-342900" algn="l" defTabSz="112886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7" marR="8507" marT="85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599884"/>
                  </a:ext>
                </a:extLst>
              </a:tr>
            </a:tbl>
          </a:graphicData>
        </a:graphic>
      </p:graphicFrame>
      <p:sp>
        <p:nvSpPr>
          <p:cNvPr id="4" name="3 Rectángulo">
            <a:extLst>
              <a:ext uri="{FF2B5EF4-FFF2-40B4-BE49-F238E27FC236}">
                <a16:creationId xmlns:a16="http://schemas.microsoft.com/office/drawing/2014/main" id="{54B1CE06-FB6D-DF9C-FA6D-973A064AEC94}"/>
              </a:ext>
            </a:extLst>
          </p:cNvPr>
          <p:cNvSpPr/>
          <p:nvPr/>
        </p:nvSpPr>
        <p:spPr>
          <a:xfrm>
            <a:off x="589175" y="265596"/>
            <a:ext cx="11802909" cy="459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128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3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LOGROS 2022 </a:t>
            </a:r>
            <a:r>
              <a:rPr lang="es-CO" sz="2388" dirty="0">
                <a:solidFill>
                  <a:prstClr val="black"/>
                </a:solidFill>
                <a:latin typeface="Arial Black" panose="020B0A04020102020204" pitchFamily="34" charset="0"/>
              </a:rPr>
              <a:t>Y RETOS </a:t>
            </a:r>
            <a:r>
              <a:rPr kumimoji="0" lang="es-CO" sz="23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872608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DCF0E935-981F-45C0-8D13-8657AEEE9D01}" vid="{538B882B-2360-4961-ACA4-F9BDAC3C622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15197</TotalTime>
  <Words>1484</Words>
  <Application>Microsoft Office PowerPoint</Application>
  <PresentationFormat>Personalizado</PresentationFormat>
  <Paragraphs>306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Myriad Pro Black</vt:lpstr>
      <vt:lpstr>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Catherine Esther Avendaño Cabeza</dc:creator>
  <cp:lastModifiedBy>Alberto de la Espriella</cp:lastModifiedBy>
  <cp:revision>1151</cp:revision>
  <cp:lastPrinted>2018-04-04T20:15:39Z</cp:lastPrinted>
  <dcterms:created xsi:type="dcterms:W3CDTF">2018-01-30T15:37:33Z</dcterms:created>
  <dcterms:modified xsi:type="dcterms:W3CDTF">2023-03-07T01:14:27Z</dcterms:modified>
</cp:coreProperties>
</file>