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451" r:id="rId3"/>
    <p:sldId id="348" r:id="rId4"/>
    <p:sldId id="442" r:id="rId5"/>
    <p:sldId id="450" r:id="rId6"/>
    <p:sldId id="441" r:id="rId7"/>
    <p:sldId id="468" r:id="rId8"/>
    <p:sldId id="465" r:id="rId9"/>
    <p:sldId id="466" r:id="rId10"/>
    <p:sldId id="569" r:id="rId11"/>
    <p:sldId id="572" r:id="rId12"/>
    <p:sldId id="559" r:id="rId13"/>
    <p:sldId id="573" r:id="rId14"/>
    <p:sldId id="260" r:id="rId15"/>
    <p:sldId id="472" r:id="rId16"/>
    <p:sldId id="261" r:id="rId17"/>
    <p:sldId id="257" r:id="rId18"/>
    <p:sldId id="258" r:id="rId19"/>
  </p:sldIdLst>
  <p:sldSz cx="12422188" cy="7021513"/>
  <p:notesSz cx="7010400" cy="9398000"/>
  <p:defaultTextStyle>
    <a:defPPr>
      <a:defRPr lang="es-CO"/>
    </a:defPPr>
    <a:lvl1pPr marL="0" algn="l" defTabSz="11288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4432" algn="l" defTabSz="11288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8863" algn="l" defTabSz="11288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3293" algn="l" defTabSz="11288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57724" algn="l" defTabSz="11288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2155" algn="l" defTabSz="11288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86587" algn="l" defTabSz="11288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51016" algn="l" defTabSz="11288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15448" algn="l" defTabSz="11288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2155">
          <p15:clr>
            <a:srgbClr val="A4A3A4"/>
          </p15:clr>
        </p15:guide>
        <p15:guide id="6" pos="3742">
          <p15:clr>
            <a:srgbClr val="A4A3A4"/>
          </p15:clr>
        </p15:guide>
        <p15:guide id="7" pos="2959">
          <p15:clr>
            <a:srgbClr val="A4A3A4"/>
          </p15:clr>
        </p15:guide>
        <p15:guide id="8" pos="3844">
          <p15:clr>
            <a:srgbClr val="A4A3A4"/>
          </p15:clr>
        </p15:guide>
        <p15:guide id="9" orient="horz" pos="2217">
          <p15:clr>
            <a:srgbClr val="A4A3A4"/>
          </p15:clr>
        </p15:guide>
        <p15:guide id="10" orient="horz" pos="1663">
          <p15:clr>
            <a:srgbClr val="A4A3A4"/>
          </p15:clr>
        </p15:guide>
        <p15:guide id="11" orient="horz" pos="2949">
          <p15:clr>
            <a:srgbClr val="A4A3A4"/>
          </p15:clr>
        </p15:guide>
        <p15:guide id="12" orient="horz" pos="2212">
          <p15:clr>
            <a:srgbClr val="A4A3A4"/>
          </p15:clr>
        </p15:guide>
        <p15:guide id="13" pos="2931">
          <p15:clr>
            <a:srgbClr val="A4A3A4"/>
          </p15:clr>
        </p15:guide>
        <p15:guide id="14" pos="3809">
          <p15:clr>
            <a:srgbClr val="A4A3A4"/>
          </p15:clr>
        </p15:guide>
        <p15:guide id="15" pos="3012">
          <p15:clr>
            <a:srgbClr val="A4A3A4"/>
          </p15:clr>
        </p15:guide>
        <p15:guide id="16" pos="39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Jose Durango Lopez" initials="JJDL" lastIdx="1" clrIdx="0"/>
  <p:cmAuthor id="1" name="Alberto de la Espriella" initials="AdlE" lastIdx="1" clrIdx="1">
    <p:extLst>
      <p:ext uri="{19B8F6BF-5375-455C-9EA6-DF929625EA0E}">
        <p15:presenceInfo xmlns:p15="http://schemas.microsoft.com/office/powerpoint/2012/main" userId="Alberto de la Esprie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00"/>
    <a:srgbClr val="7F7F7F"/>
    <a:srgbClr val="663300"/>
    <a:srgbClr val="00CC00"/>
    <a:srgbClr val="F2F2F2"/>
    <a:srgbClr val="FF5050"/>
    <a:srgbClr val="00FF00"/>
    <a:srgbClr val="08080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4" autoAdjust="0"/>
    <p:restoredTop sz="84972" autoAdjust="0"/>
  </p:normalViewPr>
  <p:slideViewPr>
    <p:cSldViewPr>
      <p:cViewPr varScale="1">
        <p:scale>
          <a:sx n="60" d="100"/>
          <a:sy n="60" d="100"/>
        </p:scale>
        <p:origin x="1104" y="60"/>
      </p:cViewPr>
      <p:guideLst>
        <p:guide orient="horz" pos="2160"/>
        <p:guide pos="2880"/>
        <p:guide orient="horz" pos="1620"/>
        <p:guide orient="horz" pos="2873"/>
        <p:guide orient="horz" pos="2155"/>
        <p:guide pos="3742"/>
        <p:guide pos="2959"/>
        <p:guide pos="3844"/>
        <p:guide orient="horz" pos="2217"/>
        <p:guide orient="horz" pos="1663"/>
        <p:guide orient="horz" pos="2949"/>
        <p:guide orient="horz" pos="2212"/>
        <p:guide pos="2931"/>
        <p:guide pos="3809"/>
        <p:guide pos="3012"/>
        <p:guide pos="39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icordoba\Documents\Para%20gr&#225;ficos%20de%20&#225;re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ICORDOBA\Documents\POA%202021\POA%202021%20SEG\Anexo-Seguimiento-POA-2021%20(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ICORDOBA\Documents\POA%202021\POA%202021%20SEG\Anexo-Seguimiento-POA-2021%20(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ICORDOBA\Documents\POA%202021\POA%202021%20SEG\Anexo-Seguimiento-POA-2021%20(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NICORDOBA\Documents\POA%202021\POA%202021%20SEG\Anexo-Seguimiento-POA-2021%20(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Hoja1!$B$29:$G$29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Hoja1!$B$30:$G$30</c:f>
              <c:numCache>
                <c:formatCode>0%</c:formatCode>
                <c:ptCount val="6"/>
                <c:pt idx="0">
                  <c:v>0.1</c:v>
                </c:pt>
                <c:pt idx="1">
                  <c:v>0.3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D-45B1-AFAD-14A345A87590}"/>
            </c:ext>
          </c:extLst>
        </c:ser>
        <c:ser>
          <c:idx val="1"/>
          <c:order val="1"/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Hoja1!$B$29:$G$29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Hoja1!$B$31:$G$31</c:f>
              <c:numCache>
                <c:formatCode>0%</c:formatCode>
                <c:ptCount val="6"/>
                <c:pt idx="0">
                  <c:v>0.1</c:v>
                </c:pt>
                <c:pt idx="1">
                  <c:v>0.10000000000000003</c:v>
                </c:pt>
                <c:pt idx="2">
                  <c:v>0.19999999999999996</c:v>
                </c:pt>
                <c:pt idx="3">
                  <c:v>0.20000000000000007</c:v>
                </c:pt>
                <c:pt idx="4">
                  <c:v>0.19999999999999996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AD-45B1-AFAD-14A345A87590}"/>
            </c:ext>
          </c:extLst>
        </c:ser>
        <c:ser>
          <c:idx val="2"/>
          <c:order val="2"/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Hoja1!$B$29:$G$29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Hoja1!$B$32:$G$32</c:f>
              <c:numCache>
                <c:formatCode>0%</c:formatCode>
                <c:ptCount val="6"/>
                <c:pt idx="0">
                  <c:v>0.8</c:v>
                </c:pt>
                <c:pt idx="1">
                  <c:v>0.5</c:v>
                </c:pt>
                <c:pt idx="2">
                  <c:v>0.4</c:v>
                </c:pt>
                <c:pt idx="3">
                  <c:v>0.3</c:v>
                </c:pt>
                <c:pt idx="4">
                  <c:v>0.2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AD-45B1-AFAD-14A345A87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167664"/>
        <c:axId val="545161760"/>
      </c:areaChart>
      <c:lineChart>
        <c:grouping val="stacked"/>
        <c:varyColors val="0"/>
        <c:ser>
          <c:idx val="3"/>
          <c:order val="3"/>
          <c:tx>
            <c:strRef>
              <c:f>Hoja1!$A$33</c:f>
              <c:strCache>
                <c:ptCount val="1"/>
                <c:pt idx="0">
                  <c:v>Ejecución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Hoja1!$B$33:$G$33</c:f>
              <c:numCache>
                <c:formatCode>0%</c:formatCode>
                <c:ptCount val="6"/>
                <c:pt idx="0">
                  <c:v>0.27</c:v>
                </c:pt>
                <c:pt idx="1">
                  <c:v>0.42</c:v>
                </c:pt>
                <c:pt idx="2">
                  <c:v>0.5</c:v>
                </c:pt>
                <c:pt idx="3">
                  <c:v>0.68</c:v>
                </c:pt>
                <c:pt idx="4">
                  <c:v>0.86</c:v>
                </c:pt>
                <c:pt idx="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AD-45B1-AFAD-14A345A87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616288"/>
        <c:axId val="428613008"/>
      </c:lineChart>
      <c:catAx>
        <c:axId val="54516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5161760"/>
        <c:crosses val="autoZero"/>
        <c:auto val="1"/>
        <c:lblAlgn val="ctr"/>
        <c:lblOffset val="100"/>
        <c:noMultiLvlLbl val="0"/>
      </c:catAx>
      <c:valAx>
        <c:axId val="54516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5167664"/>
        <c:crosses val="autoZero"/>
        <c:crossBetween val="between"/>
      </c:valAx>
      <c:valAx>
        <c:axId val="42861300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8616288"/>
        <c:crosses val="max"/>
        <c:crossBetween val="between"/>
      </c:valAx>
      <c:catAx>
        <c:axId val="428616288"/>
        <c:scaling>
          <c:orientation val="minMax"/>
        </c:scaling>
        <c:delete val="1"/>
        <c:axPos val="b"/>
        <c:majorTickMark val="out"/>
        <c:minorTickMark val="none"/>
        <c:tickLblPos val="nextTo"/>
        <c:crossAx val="428613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Datos!$C$1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Datos!$B$3:$B$8</c:f>
              <c:strCache>
                <c:ptCount val="6"/>
                <c:pt idx="0">
                  <c:v>Educación y C. Humanas</c:v>
                </c:pt>
                <c:pt idx="1">
                  <c:v>Ciencias de la Salud</c:v>
                </c:pt>
                <c:pt idx="2">
                  <c:v>Ciencias Básicas</c:v>
                </c:pt>
                <c:pt idx="3">
                  <c:v>Ciencias Agrícolas</c:v>
                </c:pt>
                <c:pt idx="4">
                  <c:v>Ingenierías</c:v>
                </c:pt>
                <c:pt idx="5">
                  <c:v>MVZ</c:v>
                </c:pt>
              </c:strCache>
            </c:strRef>
          </c:cat>
          <c:val>
            <c:numRef>
              <c:f>Datos!$C$3:$C$8</c:f>
              <c:numCache>
                <c:formatCode>0</c:formatCode>
                <c:ptCount val="6"/>
                <c:pt idx="0">
                  <c:v>23.9</c:v>
                </c:pt>
                <c:pt idx="1">
                  <c:v>35</c:v>
                </c:pt>
                <c:pt idx="2">
                  <c:v>36</c:v>
                </c:pt>
                <c:pt idx="3">
                  <c:v>41</c:v>
                </c:pt>
                <c:pt idx="4">
                  <c:v>26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C-4AB6-9E0F-30DAFDB9CAEE}"/>
            </c:ext>
          </c:extLst>
        </c:ser>
        <c:ser>
          <c:idx val="1"/>
          <c:order val="1"/>
          <c:tx>
            <c:strRef>
              <c:f>Datos!$D$1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Datos!$B$3:$B$8</c:f>
              <c:strCache>
                <c:ptCount val="6"/>
                <c:pt idx="0">
                  <c:v>Educación y C. Humanas</c:v>
                </c:pt>
                <c:pt idx="1">
                  <c:v>Ciencias de la Salud</c:v>
                </c:pt>
                <c:pt idx="2">
                  <c:v>Ciencias Básicas</c:v>
                </c:pt>
                <c:pt idx="3">
                  <c:v>Ciencias Agrícolas</c:v>
                </c:pt>
                <c:pt idx="4">
                  <c:v>Ingenierías</c:v>
                </c:pt>
                <c:pt idx="5">
                  <c:v>MVZ</c:v>
                </c:pt>
              </c:strCache>
            </c:strRef>
          </c:cat>
          <c:val>
            <c:numRef>
              <c:f>Datos!$D$3:$D$8</c:f>
              <c:numCache>
                <c:formatCode>0</c:formatCode>
                <c:ptCount val="6"/>
                <c:pt idx="0">
                  <c:v>42</c:v>
                </c:pt>
                <c:pt idx="1">
                  <c:v>44</c:v>
                </c:pt>
                <c:pt idx="2">
                  <c:v>67</c:v>
                </c:pt>
                <c:pt idx="3">
                  <c:v>64</c:v>
                </c:pt>
                <c:pt idx="4">
                  <c:v>50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C-4AB6-9E0F-30DAFDB9CAEE}"/>
            </c:ext>
          </c:extLst>
        </c:ser>
        <c:ser>
          <c:idx val="2"/>
          <c:order val="2"/>
          <c:tx>
            <c:strRef>
              <c:f>Datos!$E$1</c:f>
              <c:strCache>
                <c:ptCount val="1"/>
                <c:pt idx="0">
                  <c:v>SEP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Datos!$B$3:$B$8</c:f>
              <c:strCache>
                <c:ptCount val="6"/>
                <c:pt idx="0">
                  <c:v>Educación y C. Humanas</c:v>
                </c:pt>
                <c:pt idx="1">
                  <c:v>Ciencias de la Salud</c:v>
                </c:pt>
                <c:pt idx="2">
                  <c:v>Ciencias Básicas</c:v>
                </c:pt>
                <c:pt idx="3">
                  <c:v>Ciencias Agrícolas</c:v>
                </c:pt>
                <c:pt idx="4">
                  <c:v>Ingenierías</c:v>
                </c:pt>
                <c:pt idx="5">
                  <c:v>MVZ</c:v>
                </c:pt>
              </c:strCache>
            </c:strRef>
          </c:cat>
          <c:val>
            <c:numRef>
              <c:f>Datos!$E$3:$E$8</c:f>
              <c:numCache>
                <c:formatCode>0</c:formatCode>
                <c:ptCount val="6"/>
                <c:pt idx="0">
                  <c:v>63</c:v>
                </c:pt>
                <c:pt idx="1">
                  <c:v>61</c:v>
                </c:pt>
                <c:pt idx="2">
                  <c:v>75</c:v>
                </c:pt>
                <c:pt idx="3">
                  <c:v>73</c:v>
                </c:pt>
                <c:pt idx="4">
                  <c:v>71</c:v>
                </c:pt>
                <c:pt idx="5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DC-4AB6-9E0F-30DAFDB9CAEE}"/>
            </c:ext>
          </c:extLst>
        </c:ser>
        <c:ser>
          <c:idx val="3"/>
          <c:order val="3"/>
          <c:tx>
            <c:strRef>
              <c:f>Datos!$F$1</c:f>
              <c:strCache>
                <c:ptCount val="1"/>
                <c:pt idx="0">
                  <c:v>DIC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Datos!$B$3:$B$8</c:f>
              <c:strCache>
                <c:ptCount val="6"/>
                <c:pt idx="0">
                  <c:v>Educación y C. Humanas</c:v>
                </c:pt>
                <c:pt idx="1">
                  <c:v>Ciencias de la Salud</c:v>
                </c:pt>
                <c:pt idx="2">
                  <c:v>Ciencias Básicas</c:v>
                </c:pt>
                <c:pt idx="3">
                  <c:v>Ciencias Agrícolas</c:v>
                </c:pt>
                <c:pt idx="4">
                  <c:v>Ingenierías</c:v>
                </c:pt>
                <c:pt idx="5">
                  <c:v>MVZ</c:v>
                </c:pt>
              </c:strCache>
            </c:strRef>
          </c:cat>
          <c:val>
            <c:numRef>
              <c:f>Datos!$F$3:$F$8</c:f>
              <c:numCache>
                <c:formatCode>0.0</c:formatCode>
                <c:ptCount val="6"/>
                <c:pt idx="0">
                  <c:v>96</c:v>
                </c:pt>
                <c:pt idx="1">
                  <c:v>95</c:v>
                </c:pt>
                <c:pt idx="2">
                  <c:v>93</c:v>
                </c:pt>
                <c:pt idx="3">
                  <c:v>88</c:v>
                </c:pt>
                <c:pt idx="4">
                  <c:v>87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DC-4AB6-9E0F-30DAFDB9C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096192"/>
        <c:axId val="111097728"/>
      </c:barChart>
      <c:catAx>
        <c:axId val="11109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1097728"/>
        <c:crosses val="autoZero"/>
        <c:auto val="1"/>
        <c:lblAlgn val="ctr"/>
        <c:lblOffset val="100"/>
        <c:noMultiLvlLbl val="0"/>
      </c:catAx>
      <c:valAx>
        <c:axId val="1110977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109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Datos!$C$11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Datos!$B$12:$B$14</c:f>
              <c:strCache>
                <c:ptCount val="3"/>
                <c:pt idx="0">
                  <c:v>Extensión</c:v>
                </c:pt>
                <c:pt idx="1">
                  <c:v>Docencia</c:v>
                </c:pt>
                <c:pt idx="2">
                  <c:v>Investigación</c:v>
                </c:pt>
              </c:strCache>
            </c:strRef>
          </c:cat>
          <c:val>
            <c:numRef>
              <c:f>Datos!$C$12:$C$14</c:f>
              <c:numCache>
                <c:formatCode>0</c:formatCode>
                <c:ptCount val="3"/>
                <c:pt idx="0">
                  <c:v>29</c:v>
                </c:pt>
                <c:pt idx="1">
                  <c:v>40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8-4C18-9C33-DA561D11DEE7}"/>
            </c:ext>
          </c:extLst>
        </c:ser>
        <c:ser>
          <c:idx val="1"/>
          <c:order val="1"/>
          <c:tx>
            <c:strRef>
              <c:f>Datos!$D$11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Datos!$B$12:$B$14</c:f>
              <c:strCache>
                <c:ptCount val="3"/>
                <c:pt idx="0">
                  <c:v>Extensión</c:v>
                </c:pt>
                <c:pt idx="1">
                  <c:v>Docencia</c:v>
                </c:pt>
                <c:pt idx="2">
                  <c:v>Investigación</c:v>
                </c:pt>
              </c:strCache>
            </c:strRef>
          </c:cat>
          <c:val>
            <c:numRef>
              <c:f>Datos!$D$12:$D$14</c:f>
              <c:numCache>
                <c:formatCode>0</c:formatCode>
                <c:ptCount val="3"/>
                <c:pt idx="0">
                  <c:v>45</c:v>
                </c:pt>
                <c:pt idx="1">
                  <c:v>69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8-4C18-9C33-DA561D11DEE7}"/>
            </c:ext>
          </c:extLst>
        </c:ser>
        <c:ser>
          <c:idx val="2"/>
          <c:order val="2"/>
          <c:tx>
            <c:strRef>
              <c:f>Datos!$E$11</c:f>
              <c:strCache>
                <c:ptCount val="1"/>
                <c:pt idx="0">
                  <c:v>SEP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Datos!$B$12:$B$14</c:f>
              <c:strCache>
                <c:ptCount val="3"/>
                <c:pt idx="0">
                  <c:v>Extensión</c:v>
                </c:pt>
                <c:pt idx="1">
                  <c:v>Docencia</c:v>
                </c:pt>
                <c:pt idx="2">
                  <c:v>Investigación</c:v>
                </c:pt>
              </c:strCache>
            </c:strRef>
          </c:cat>
          <c:val>
            <c:numRef>
              <c:f>Datos!$E$12:$E$14</c:f>
              <c:numCache>
                <c:formatCode>0</c:formatCode>
                <c:ptCount val="3"/>
                <c:pt idx="0">
                  <c:v>71</c:v>
                </c:pt>
                <c:pt idx="1">
                  <c:v>80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28-4C18-9C33-DA561D11DEE7}"/>
            </c:ext>
          </c:extLst>
        </c:ser>
        <c:ser>
          <c:idx val="3"/>
          <c:order val="3"/>
          <c:tx>
            <c:strRef>
              <c:f>Datos!$F$11</c:f>
              <c:strCache>
                <c:ptCount val="1"/>
                <c:pt idx="0">
                  <c:v>DIC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26295969129201"/>
                      <c:h val="8.8817614006318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728-4C18-9C33-DA561D11D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Datos!$B$12:$B$14</c:f>
              <c:strCache>
                <c:ptCount val="3"/>
                <c:pt idx="0">
                  <c:v>Extensión</c:v>
                </c:pt>
                <c:pt idx="1">
                  <c:v>Docencia</c:v>
                </c:pt>
                <c:pt idx="2">
                  <c:v>Investigación</c:v>
                </c:pt>
              </c:strCache>
            </c:strRef>
          </c:cat>
          <c:val>
            <c:numRef>
              <c:f>Datos!$F$12:$F$14</c:f>
              <c:numCache>
                <c:formatCode>0.0</c:formatCode>
                <c:ptCount val="3"/>
                <c:pt idx="0">
                  <c:v>94</c:v>
                </c:pt>
                <c:pt idx="1">
                  <c:v>91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28-4C18-9C33-DA561D11D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054464"/>
        <c:axId val="117060352"/>
      </c:barChart>
      <c:catAx>
        <c:axId val="11705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060352"/>
        <c:crosses val="autoZero"/>
        <c:auto val="1"/>
        <c:lblAlgn val="ctr"/>
        <c:lblOffset val="100"/>
        <c:noMultiLvlLbl val="0"/>
      </c:catAx>
      <c:valAx>
        <c:axId val="1170603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05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Datos!$C$17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Datos!$B$18:$B$22</c:f>
              <c:strCache>
                <c:ptCount val="5"/>
                <c:pt idx="0">
                  <c:v>Gestión de la Calidad</c:v>
                </c:pt>
                <c:pt idx="1">
                  <c:v>Seguimiento y Control</c:v>
                </c:pt>
                <c:pt idx="2">
                  <c:v>Comunicación</c:v>
                </c:pt>
                <c:pt idx="3">
                  <c:v>Planeación Institucional</c:v>
                </c:pt>
                <c:pt idx="4">
                  <c:v>Internacionalización</c:v>
                </c:pt>
              </c:strCache>
            </c:strRef>
          </c:cat>
          <c:val>
            <c:numRef>
              <c:f>Datos!$C$18:$C$22</c:f>
              <c:numCache>
                <c:formatCode>0</c:formatCode>
                <c:ptCount val="5"/>
                <c:pt idx="0">
                  <c:v>38</c:v>
                </c:pt>
                <c:pt idx="1">
                  <c:v>39</c:v>
                </c:pt>
                <c:pt idx="2">
                  <c:v>44</c:v>
                </c:pt>
                <c:pt idx="3">
                  <c:v>52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C-45C2-9D19-7305F084713C}"/>
            </c:ext>
          </c:extLst>
        </c:ser>
        <c:ser>
          <c:idx val="1"/>
          <c:order val="1"/>
          <c:tx>
            <c:strRef>
              <c:f>Datos!$D$17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Datos!$B$18:$B$22</c:f>
              <c:strCache>
                <c:ptCount val="5"/>
                <c:pt idx="0">
                  <c:v>Gestión de la Calidad</c:v>
                </c:pt>
                <c:pt idx="1">
                  <c:v>Seguimiento y Control</c:v>
                </c:pt>
                <c:pt idx="2">
                  <c:v>Comunicación</c:v>
                </c:pt>
                <c:pt idx="3">
                  <c:v>Planeación Institucional</c:v>
                </c:pt>
                <c:pt idx="4">
                  <c:v>Internacionalización</c:v>
                </c:pt>
              </c:strCache>
            </c:strRef>
          </c:cat>
          <c:val>
            <c:numRef>
              <c:f>Datos!$D$18:$D$22</c:f>
              <c:numCache>
                <c:formatCode>0</c:formatCode>
                <c:ptCount val="5"/>
                <c:pt idx="0">
                  <c:v>51</c:v>
                </c:pt>
                <c:pt idx="1">
                  <c:v>64</c:v>
                </c:pt>
                <c:pt idx="2">
                  <c:v>62</c:v>
                </c:pt>
                <c:pt idx="3">
                  <c:v>63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C-45C2-9D19-7305F084713C}"/>
            </c:ext>
          </c:extLst>
        </c:ser>
        <c:ser>
          <c:idx val="2"/>
          <c:order val="2"/>
          <c:tx>
            <c:strRef>
              <c:f>Datos!$E$17</c:f>
              <c:strCache>
                <c:ptCount val="1"/>
                <c:pt idx="0">
                  <c:v>SEP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Datos!$B$18:$B$22</c:f>
              <c:strCache>
                <c:ptCount val="5"/>
                <c:pt idx="0">
                  <c:v>Gestión de la Calidad</c:v>
                </c:pt>
                <c:pt idx="1">
                  <c:v>Seguimiento y Control</c:v>
                </c:pt>
                <c:pt idx="2">
                  <c:v>Comunicación</c:v>
                </c:pt>
                <c:pt idx="3">
                  <c:v>Planeación Institucional</c:v>
                </c:pt>
                <c:pt idx="4">
                  <c:v>Internacionalización</c:v>
                </c:pt>
              </c:strCache>
            </c:strRef>
          </c:cat>
          <c:val>
            <c:numRef>
              <c:f>Datos!$E$18:$E$22</c:f>
              <c:numCache>
                <c:formatCode>0</c:formatCode>
                <c:ptCount val="5"/>
                <c:pt idx="0">
                  <c:v>80</c:v>
                </c:pt>
                <c:pt idx="1">
                  <c:v>74</c:v>
                </c:pt>
                <c:pt idx="2">
                  <c:v>88</c:v>
                </c:pt>
                <c:pt idx="3">
                  <c:v>84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CC-45C2-9D19-7305F084713C}"/>
            </c:ext>
          </c:extLst>
        </c:ser>
        <c:ser>
          <c:idx val="3"/>
          <c:order val="3"/>
          <c:tx>
            <c:strRef>
              <c:f>Datos!$F$17</c:f>
              <c:strCache>
                <c:ptCount val="1"/>
                <c:pt idx="0">
                  <c:v>DIC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Datos!$B$18:$B$22</c:f>
              <c:strCache>
                <c:ptCount val="5"/>
                <c:pt idx="0">
                  <c:v>Gestión de la Calidad</c:v>
                </c:pt>
                <c:pt idx="1">
                  <c:v>Seguimiento y Control</c:v>
                </c:pt>
                <c:pt idx="2">
                  <c:v>Comunicación</c:v>
                </c:pt>
                <c:pt idx="3">
                  <c:v>Planeación Institucional</c:v>
                </c:pt>
                <c:pt idx="4">
                  <c:v>Internacionalización</c:v>
                </c:pt>
              </c:strCache>
            </c:strRef>
          </c:cat>
          <c:val>
            <c:numRef>
              <c:f>Datos!$F$18:$F$22</c:f>
              <c:numCache>
                <c:formatCode>0.0</c:formatCode>
                <c:ptCount val="5"/>
                <c:pt idx="0">
                  <c:v>99</c:v>
                </c:pt>
                <c:pt idx="1">
                  <c:v>98</c:v>
                </c:pt>
                <c:pt idx="2">
                  <c:v>96</c:v>
                </c:pt>
                <c:pt idx="3">
                  <c:v>94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CC-45C2-9D19-7305F0847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098368"/>
        <c:axId val="117099904"/>
      </c:barChart>
      <c:catAx>
        <c:axId val="1170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099904"/>
        <c:crosses val="autoZero"/>
        <c:auto val="1"/>
        <c:lblAlgn val="ctr"/>
        <c:lblOffset val="100"/>
        <c:noMultiLvlLbl val="0"/>
      </c:catAx>
      <c:valAx>
        <c:axId val="1170999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09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Datos!$C$25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Datos!$B$26:$B$35</c:f>
              <c:strCache>
                <c:ptCount val="10"/>
                <c:pt idx="0">
                  <c:v>Gestión del Bienestar Institucional</c:v>
                </c:pt>
                <c:pt idx="1">
                  <c:v>Adquisición y Contratación</c:v>
                </c:pt>
                <c:pt idx="2">
                  <c:v>Gestión de Bibliotecas</c:v>
                </c:pt>
                <c:pt idx="3">
                  <c:v>Gestión Legal</c:v>
                </c:pt>
                <c:pt idx="4">
                  <c:v>Infraestructura</c:v>
                </c:pt>
                <c:pt idx="5">
                  <c:v>Gestión de Registro y Admisiones</c:v>
                </c:pt>
                <c:pt idx="6">
                  <c:v>Gestión y Desarrollo del Talento Humano</c:v>
                </c:pt>
                <c:pt idx="7">
                  <c:v>Gestión Financiera</c:v>
                </c:pt>
                <c:pt idx="8">
                  <c:v>Gestión del Desarrollo Tecnológico</c:v>
                </c:pt>
                <c:pt idx="9">
                  <c:v>Gestión Documental</c:v>
                </c:pt>
              </c:strCache>
            </c:strRef>
          </c:cat>
          <c:val>
            <c:numRef>
              <c:f>Datos!$C$26:$C$35</c:f>
              <c:numCache>
                <c:formatCode>0</c:formatCode>
                <c:ptCount val="10"/>
                <c:pt idx="0">
                  <c:v>25</c:v>
                </c:pt>
                <c:pt idx="1">
                  <c:v>21</c:v>
                </c:pt>
                <c:pt idx="2">
                  <c:v>55</c:v>
                </c:pt>
                <c:pt idx="3">
                  <c:v>25</c:v>
                </c:pt>
                <c:pt idx="4">
                  <c:v>49</c:v>
                </c:pt>
                <c:pt idx="5">
                  <c:v>31</c:v>
                </c:pt>
                <c:pt idx="6">
                  <c:v>35</c:v>
                </c:pt>
                <c:pt idx="7">
                  <c:v>28</c:v>
                </c:pt>
                <c:pt idx="8">
                  <c:v>26</c:v>
                </c:pt>
                <c:pt idx="9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9-4C20-8CC5-E14BA6236618}"/>
            </c:ext>
          </c:extLst>
        </c:ser>
        <c:ser>
          <c:idx val="1"/>
          <c:order val="1"/>
          <c:tx>
            <c:strRef>
              <c:f>Datos!$D$25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Datos!$B$26:$B$35</c:f>
              <c:strCache>
                <c:ptCount val="10"/>
                <c:pt idx="0">
                  <c:v>Gestión del Bienestar Institucional</c:v>
                </c:pt>
                <c:pt idx="1">
                  <c:v>Adquisición y Contratación</c:v>
                </c:pt>
                <c:pt idx="2">
                  <c:v>Gestión de Bibliotecas</c:v>
                </c:pt>
                <c:pt idx="3">
                  <c:v>Gestión Legal</c:v>
                </c:pt>
                <c:pt idx="4">
                  <c:v>Infraestructura</c:v>
                </c:pt>
                <c:pt idx="5">
                  <c:v>Gestión de Registro y Admisiones</c:v>
                </c:pt>
                <c:pt idx="6">
                  <c:v>Gestión y Desarrollo del Talento Humano</c:v>
                </c:pt>
                <c:pt idx="7">
                  <c:v>Gestión Financiera</c:v>
                </c:pt>
                <c:pt idx="8">
                  <c:v>Gestión del Desarrollo Tecnológico</c:v>
                </c:pt>
                <c:pt idx="9">
                  <c:v>Gestión Documental</c:v>
                </c:pt>
              </c:strCache>
            </c:strRef>
          </c:cat>
          <c:val>
            <c:numRef>
              <c:f>Datos!$D$26:$D$35</c:f>
              <c:numCache>
                <c:formatCode>0</c:formatCode>
                <c:ptCount val="10"/>
                <c:pt idx="0">
                  <c:v>50</c:v>
                </c:pt>
                <c:pt idx="1">
                  <c:v>43</c:v>
                </c:pt>
                <c:pt idx="2">
                  <c:v>74</c:v>
                </c:pt>
                <c:pt idx="3">
                  <c:v>53</c:v>
                </c:pt>
                <c:pt idx="4">
                  <c:v>67</c:v>
                </c:pt>
                <c:pt idx="5">
                  <c:v>53</c:v>
                </c:pt>
                <c:pt idx="6">
                  <c:v>61</c:v>
                </c:pt>
                <c:pt idx="7">
                  <c:v>62</c:v>
                </c:pt>
                <c:pt idx="8">
                  <c:v>43</c:v>
                </c:pt>
                <c:pt idx="9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9-4C20-8CC5-E14BA6236618}"/>
            </c:ext>
          </c:extLst>
        </c:ser>
        <c:ser>
          <c:idx val="2"/>
          <c:order val="2"/>
          <c:tx>
            <c:strRef>
              <c:f>Datos!$E$25</c:f>
              <c:strCache>
                <c:ptCount val="1"/>
                <c:pt idx="0">
                  <c:v>SEP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Datos!$B$26:$B$35</c:f>
              <c:strCache>
                <c:ptCount val="10"/>
                <c:pt idx="0">
                  <c:v>Gestión del Bienestar Institucional</c:v>
                </c:pt>
                <c:pt idx="1">
                  <c:v>Adquisición y Contratación</c:v>
                </c:pt>
                <c:pt idx="2">
                  <c:v>Gestión de Bibliotecas</c:v>
                </c:pt>
                <c:pt idx="3">
                  <c:v>Gestión Legal</c:v>
                </c:pt>
                <c:pt idx="4">
                  <c:v>Infraestructura</c:v>
                </c:pt>
                <c:pt idx="5">
                  <c:v>Gestión de Registro y Admisiones</c:v>
                </c:pt>
                <c:pt idx="6">
                  <c:v>Gestión y Desarrollo del Talento Humano</c:v>
                </c:pt>
                <c:pt idx="7">
                  <c:v>Gestión Financiera</c:v>
                </c:pt>
                <c:pt idx="8">
                  <c:v>Gestión del Desarrollo Tecnológico</c:v>
                </c:pt>
                <c:pt idx="9">
                  <c:v>Gestión Documental</c:v>
                </c:pt>
              </c:strCache>
            </c:strRef>
          </c:cat>
          <c:val>
            <c:numRef>
              <c:f>Datos!$E$26:$E$35</c:f>
              <c:numCache>
                <c:formatCode>0</c:formatCode>
                <c:ptCount val="10"/>
                <c:pt idx="0">
                  <c:v>72</c:v>
                </c:pt>
                <c:pt idx="1">
                  <c:v>70</c:v>
                </c:pt>
                <c:pt idx="2">
                  <c:v>89</c:v>
                </c:pt>
                <c:pt idx="3">
                  <c:v>77</c:v>
                </c:pt>
                <c:pt idx="4">
                  <c:v>81</c:v>
                </c:pt>
                <c:pt idx="5">
                  <c:v>78</c:v>
                </c:pt>
                <c:pt idx="6">
                  <c:v>79</c:v>
                </c:pt>
                <c:pt idx="7">
                  <c:v>75</c:v>
                </c:pt>
                <c:pt idx="8">
                  <c:v>70</c:v>
                </c:pt>
                <c:pt idx="9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C9-4C20-8CC5-E14BA6236618}"/>
            </c:ext>
          </c:extLst>
        </c:ser>
        <c:ser>
          <c:idx val="3"/>
          <c:order val="3"/>
          <c:tx>
            <c:strRef>
              <c:f>Datos!$F$25</c:f>
              <c:strCache>
                <c:ptCount val="1"/>
                <c:pt idx="0">
                  <c:v>DIC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Datos!$B$26:$B$35</c:f>
              <c:strCache>
                <c:ptCount val="10"/>
                <c:pt idx="0">
                  <c:v>Gestión del Bienestar Institucional</c:v>
                </c:pt>
                <c:pt idx="1">
                  <c:v>Adquisición y Contratación</c:v>
                </c:pt>
                <c:pt idx="2">
                  <c:v>Gestión de Bibliotecas</c:v>
                </c:pt>
                <c:pt idx="3">
                  <c:v>Gestión Legal</c:v>
                </c:pt>
                <c:pt idx="4">
                  <c:v>Infraestructura</c:v>
                </c:pt>
                <c:pt idx="5">
                  <c:v>Gestión de Registro y Admisiones</c:v>
                </c:pt>
                <c:pt idx="6">
                  <c:v>Gestión y Desarrollo del Talento Humano</c:v>
                </c:pt>
                <c:pt idx="7">
                  <c:v>Gestión Financiera</c:v>
                </c:pt>
                <c:pt idx="8">
                  <c:v>Gestión del Desarrollo Tecnológico</c:v>
                </c:pt>
                <c:pt idx="9">
                  <c:v>Gestión Documental</c:v>
                </c:pt>
              </c:strCache>
            </c:strRef>
          </c:cat>
          <c:val>
            <c:numRef>
              <c:f>Datos!$F$26:$F$35</c:f>
              <c:numCache>
                <c:formatCode>0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96</c:v>
                </c:pt>
                <c:pt idx="3">
                  <c:v>96</c:v>
                </c:pt>
                <c:pt idx="4">
                  <c:v>95</c:v>
                </c:pt>
                <c:pt idx="5">
                  <c:v>94</c:v>
                </c:pt>
                <c:pt idx="6">
                  <c:v>93</c:v>
                </c:pt>
                <c:pt idx="7">
                  <c:v>90</c:v>
                </c:pt>
                <c:pt idx="8">
                  <c:v>86</c:v>
                </c:pt>
                <c:pt idx="9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C9-4C20-8CC5-E14BA6236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243904"/>
        <c:axId val="117245440"/>
      </c:barChart>
      <c:catAx>
        <c:axId val="11724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245440"/>
        <c:crosses val="autoZero"/>
        <c:auto val="0"/>
        <c:lblAlgn val="ctr"/>
        <c:lblOffset val="100"/>
        <c:noMultiLvlLbl val="0"/>
      </c:catAx>
      <c:valAx>
        <c:axId val="1172454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24390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'INF NOV21'!$E$94</c:f>
              <c:strCache>
                <c:ptCount val="1"/>
                <c:pt idx="0">
                  <c:v># ACTIVIDADES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07-4098-9C63-401D154348F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07-4098-9C63-401D154348FA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07-4098-9C63-401D154348FA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07-4098-9C63-401D154348FA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07-4098-9C63-401D154348FA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07-4098-9C63-401D154348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'INF NOV21'!$F$92:$O$92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'INF NOV21'!$F$94:$O$94</c:f>
              <c:numCache>
                <c:formatCode>General</c:formatCode>
                <c:ptCount val="10"/>
                <c:pt idx="0">
                  <c:v>17</c:v>
                </c:pt>
                <c:pt idx="1">
                  <c:v>30</c:v>
                </c:pt>
                <c:pt idx="2">
                  <c:v>29</c:v>
                </c:pt>
                <c:pt idx="3">
                  <c:v>29</c:v>
                </c:pt>
                <c:pt idx="4">
                  <c:v>14</c:v>
                </c:pt>
                <c:pt idx="5">
                  <c:v>14</c:v>
                </c:pt>
                <c:pt idx="6">
                  <c:v>10</c:v>
                </c:pt>
                <c:pt idx="7">
                  <c:v>13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07-4098-9C63-401D15434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918168"/>
        <c:axId val="137913904"/>
      </c:barChart>
      <c:lineChart>
        <c:grouping val="stacked"/>
        <c:varyColors val="0"/>
        <c:ser>
          <c:idx val="1"/>
          <c:order val="0"/>
          <c:tx>
            <c:strRef>
              <c:f>'INF NOV21'!$E$93</c:f>
              <c:strCache>
                <c:ptCount val="1"/>
                <c:pt idx="0">
                  <c:v>% EJECUCIÓN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755209409371701E-2"/>
                  <c:y val="-3.7831315121585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07-4098-9C63-401D154348FA}"/>
                </c:ext>
              </c:extLst>
            </c:dLbl>
            <c:dLbl>
              <c:idx val="1"/>
              <c:layout>
                <c:manualLayout>
                  <c:x val="-2.4145508821285969E-2"/>
                  <c:y val="-3.0952894190388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07-4098-9C63-401D154348FA}"/>
                </c:ext>
              </c:extLst>
            </c:dLbl>
            <c:dLbl>
              <c:idx val="2"/>
              <c:layout>
                <c:manualLayout>
                  <c:x val="-2.5755209409371701E-2"/>
                  <c:y val="-2.063526279359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07-4098-9C63-401D154348FA}"/>
                </c:ext>
              </c:extLst>
            </c:dLbl>
            <c:dLbl>
              <c:idx val="4"/>
              <c:layout>
                <c:manualLayout>
                  <c:x val="-2.0926107645114506E-2"/>
                  <c:y val="2.06352627935921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07-4098-9C63-401D154348FA}"/>
                </c:ext>
              </c:extLst>
            </c:dLbl>
            <c:dLbl>
              <c:idx val="5"/>
              <c:layout>
                <c:manualLayout>
                  <c:x val="-2.2535808233200179E-2"/>
                  <c:y val="4.4709736052782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07-4098-9C63-401D154348F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07-4098-9C63-401D154348FA}"/>
                </c:ext>
              </c:extLst>
            </c:dLbl>
            <c:dLbl>
              <c:idx val="7"/>
              <c:layout>
                <c:manualLayout>
                  <c:x val="-2.0926107645114628E-2"/>
                  <c:y val="-3.09528941903881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07-4098-9C63-401D154348F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207-4098-9C63-401D154348F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07-4098-9C63-401D154348FA}"/>
                </c:ext>
              </c:extLst>
            </c:dLbl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'INF NOV21'!$F$92:$O$92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'INF NOV21'!$F$93:$O$93</c:f>
              <c:numCache>
                <c:formatCode>0%</c:formatCode>
                <c:ptCount val="10"/>
                <c:pt idx="0">
                  <c:v>0.94099999999999995</c:v>
                </c:pt>
                <c:pt idx="1">
                  <c:v>0.95</c:v>
                </c:pt>
                <c:pt idx="2">
                  <c:v>0.89655172413793105</c:v>
                </c:pt>
                <c:pt idx="3">
                  <c:v>0.96499999999999997</c:v>
                </c:pt>
                <c:pt idx="4">
                  <c:v>9.5000000000000001E-2</c:v>
                </c:pt>
                <c:pt idx="5">
                  <c:v>0.35714285714285715</c:v>
                </c:pt>
                <c:pt idx="6">
                  <c:v>0</c:v>
                </c:pt>
                <c:pt idx="7">
                  <c:v>3.0769230769230771E-2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207-4098-9C63-401D15434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485072"/>
        <c:axId val="514488680"/>
      </c:lineChart>
      <c:catAx>
        <c:axId val="13791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7913904"/>
        <c:crosses val="autoZero"/>
        <c:auto val="1"/>
        <c:lblAlgn val="ctr"/>
        <c:lblOffset val="100"/>
        <c:noMultiLvlLbl val="0"/>
      </c:catAx>
      <c:valAx>
        <c:axId val="13791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7918168"/>
        <c:crosses val="autoZero"/>
        <c:crossBetween val="between"/>
      </c:valAx>
      <c:valAx>
        <c:axId val="51448868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4485072"/>
        <c:crosses val="max"/>
        <c:crossBetween val="between"/>
      </c:valAx>
      <c:catAx>
        <c:axId val="51448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4488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1532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71532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523A2901-3085-4E98-B407-56B43C631D1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</p:spPr>
        <p:txBody>
          <a:bodyPr vert="horz" lIns="93753" tIns="46877" rIns="93753" bIns="46877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37840" cy="471531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0F34BBEB-A2FB-4F20-83D0-ECE4B9330D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816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4432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8863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3293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57724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22155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86587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51016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15448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4B3A1-83B2-418F-8ECB-E00728E26A4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862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4B3A1-83B2-418F-8ECB-E00728E26A4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200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4B3A1-83B2-418F-8ECB-E00728E26A4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490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8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4B3A1-83B2-418F-8ECB-E00728E26A4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28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0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8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4B3A1-83B2-418F-8ECB-E00728E26A4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28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74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>
            <a:extLst>
              <a:ext uri="{FF2B5EF4-FFF2-40B4-BE49-F238E27FC236}">
                <a16:creationId xmlns:a16="http://schemas.microsoft.com/office/drawing/2014/main" id="{E107B5F4-314C-4197-8994-408B33A1FC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>
            <a:extLst>
              <a:ext uri="{FF2B5EF4-FFF2-40B4-BE49-F238E27FC236}">
                <a16:creationId xmlns:a16="http://schemas.microsoft.com/office/drawing/2014/main" id="{098C34B5-D26A-46A7-A26E-3E2B9AAAAD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/>
          </a:p>
        </p:txBody>
      </p:sp>
      <p:sp>
        <p:nvSpPr>
          <p:cNvPr id="38916" name="3 Marcador de número de diapositiva">
            <a:extLst>
              <a:ext uri="{FF2B5EF4-FFF2-40B4-BE49-F238E27FC236}">
                <a16:creationId xmlns:a16="http://schemas.microsoft.com/office/drawing/2014/main" id="{DB4B6F8B-0537-4FA3-A410-C8573EFE1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14B69A2-72FE-4152-8F7C-459516D9DB2E}" type="slidenum">
              <a:rPr lang="es-CO" altLang="es-CO"/>
              <a:pPr/>
              <a:t>9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78908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>
            <a:extLst>
              <a:ext uri="{FF2B5EF4-FFF2-40B4-BE49-F238E27FC236}">
                <a16:creationId xmlns:a16="http://schemas.microsoft.com/office/drawing/2014/main" id="{E107B5F4-314C-4197-8994-408B33A1FC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>
            <a:extLst>
              <a:ext uri="{FF2B5EF4-FFF2-40B4-BE49-F238E27FC236}">
                <a16:creationId xmlns:a16="http://schemas.microsoft.com/office/drawing/2014/main" id="{098C34B5-D26A-46A7-A26E-3E2B9AAAAD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/>
          </a:p>
        </p:txBody>
      </p:sp>
      <p:sp>
        <p:nvSpPr>
          <p:cNvPr id="38916" name="3 Marcador de número de diapositiva">
            <a:extLst>
              <a:ext uri="{FF2B5EF4-FFF2-40B4-BE49-F238E27FC236}">
                <a16:creationId xmlns:a16="http://schemas.microsoft.com/office/drawing/2014/main" id="{DB4B6F8B-0537-4FA3-A410-C8573EFE1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14B69A2-72FE-4152-8F7C-459516D9DB2E}" type="slidenum">
              <a:rPr lang="es-CO" altLang="es-CO"/>
              <a:pPr/>
              <a:t>10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432086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>
            <a:extLst>
              <a:ext uri="{FF2B5EF4-FFF2-40B4-BE49-F238E27FC236}">
                <a16:creationId xmlns:a16="http://schemas.microsoft.com/office/drawing/2014/main" id="{DD85423C-9F46-48C9-9B7B-764C8BAA89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>
            <a:extLst>
              <a:ext uri="{FF2B5EF4-FFF2-40B4-BE49-F238E27FC236}">
                <a16:creationId xmlns:a16="http://schemas.microsoft.com/office/drawing/2014/main" id="{032251DB-9DBE-4AC2-9FB7-1AD547B5B2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/>
          </a:p>
        </p:txBody>
      </p:sp>
      <p:sp>
        <p:nvSpPr>
          <p:cNvPr id="40964" name="3 Marcador de número de diapositiva">
            <a:extLst>
              <a:ext uri="{FF2B5EF4-FFF2-40B4-BE49-F238E27FC236}">
                <a16:creationId xmlns:a16="http://schemas.microsoft.com/office/drawing/2014/main" id="{D8475BF8-FB86-41C9-BE91-516756692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C1F1663-79A3-4E8D-BE8E-F032273C2CAD}" type="slidenum">
              <a:rPr lang="es-CO" altLang="es-CO"/>
              <a:pPr/>
              <a:t>11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4185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>
            <a:extLst>
              <a:ext uri="{FF2B5EF4-FFF2-40B4-BE49-F238E27FC236}">
                <a16:creationId xmlns:a16="http://schemas.microsoft.com/office/drawing/2014/main" id="{DD85423C-9F46-48C9-9B7B-764C8BAA89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>
            <a:extLst>
              <a:ext uri="{FF2B5EF4-FFF2-40B4-BE49-F238E27FC236}">
                <a16:creationId xmlns:a16="http://schemas.microsoft.com/office/drawing/2014/main" id="{032251DB-9DBE-4AC2-9FB7-1AD547B5B2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/>
          </a:p>
        </p:txBody>
      </p:sp>
      <p:sp>
        <p:nvSpPr>
          <p:cNvPr id="40964" name="3 Marcador de número de diapositiva">
            <a:extLst>
              <a:ext uri="{FF2B5EF4-FFF2-40B4-BE49-F238E27FC236}">
                <a16:creationId xmlns:a16="http://schemas.microsoft.com/office/drawing/2014/main" id="{D8475BF8-FB86-41C9-BE91-516756692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C1F1663-79A3-4E8D-BE8E-F032273C2CAD}" type="slidenum">
              <a:rPr lang="es-CO" altLang="es-CO"/>
              <a:pPr/>
              <a:t>12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4237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31666" y="2181224"/>
            <a:ext cx="10558859" cy="150507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63330" y="3978858"/>
            <a:ext cx="869553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8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3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7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2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8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5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15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385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333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06088" y="281188"/>
            <a:ext cx="2794993" cy="599104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21110" y="281188"/>
            <a:ext cx="8177940" cy="599104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53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31664" y="2181221"/>
            <a:ext cx="10558860" cy="15050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63328" y="3978857"/>
            <a:ext cx="8695532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1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2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63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8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05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26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47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6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274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8754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1267" y="4511974"/>
            <a:ext cx="10558860" cy="1394550"/>
          </a:xfrm>
        </p:spPr>
        <p:txBody>
          <a:bodyPr anchor="t"/>
          <a:lstStyle>
            <a:lvl1pPr algn="l">
              <a:defRPr sz="5434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1267" y="2976017"/>
            <a:ext cx="10558860" cy="1535955"/>
          </a:xfrm>
        </p:spPr>
        <p:txBody>
          <a:bodyPr anchor="b"/>
          <a:lstStyle>
            <a:lvl1pPr marL="0" indent="0">
              <a:buNone/>
              <a:defRPr sz="2717">
                <a:solidFill>
                  <a:schemeClr val="tx1">
                    <a:tint val="75000"/>
                  </a:schemeClr>
                </a:solidFill>
              </a:defRPr>
            </a:lvl1pPr>
            <a:lvl2pPr marL="621106" indent="0">
              <a:buNone/>
              <a:defRPr sz="2445">
                <a:solidFill>
                  <a:schemeClr val="tx1">
                    <a:tint val="75000"/>
                  </a:schemeClr>
                </a:solidFill>
              </a:defRPr>
            </a:lvl2pPr>
            <a:lvl3pPr marL="1242212" indent="0">
              <a:buNone/>
              <a:defRPr sz="2174">
                <a:solidFill>
                  <a:schemeClr val="tx1">
                    <a:tint val="75000"/>
                  </a:schemeClr>
                </a:solidFill>
              </a:defRPr>
            </a:lvl3pPr>
            <a:lvl4pPr marL="1863319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4pPr>
            <a:lvl5pPr marL="2484425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5pPr>
            <a:lvl6pPr marL="3105531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6pPr>
            <a:lvl7pPr marL="3726637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7pPr>
            <a:lvl8pPr marL="4347743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8pPr>
            <a:lvl9pPr marL="4968850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1110" y="1638354"/>
            <a:ext cx="5486466" cy="4633874"/>
          </a:xfrm>
        </p:spPr>
        <p:txBody>
          <a:bodyPr/>
          <a:lstStyle>
            <a:lvl1pPr>
              <a:defRPr sz="3804"/>
            </a:lvl1pPr>
            <a:lvl2pPr>
              <a:defRPr sz="3260"/>
            </a:lvl2pPr>
            <a:lvl3pPr>
              <a:defRPr sz="2717"/>
            </a:lvl3pPr>
            <a:lvl4pPr>
              <a:defRPr sz="2445"/>
            </a:lvl4pPr>
            <a:lvl5pPr>
              <a:defRPr sz="2445"/>
            </a:lvl5pPr>
            <a:lvl6pPr>
              <a:defRPr sz="2445"/>
            </a:lvl6pPr>
            <a:lvl7pPr>
              <a:defRPr sz="2445"/>
            </a:lvl7pPr>
            <a:lvl8pPr>
              <a:defRPr sz="2445"/>
            </a:lvl8pPr>
            <a:lvl9pPr>
              <a:defRPr sz="244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14612" y="1638354"/>
            <a:ext cx="5486466" cy="4633874"/>
          </a:xfrm>
        </p:spPr>
        <p:txBody>
          <a:bodyPr/>
          <a:lstStyle>
            <a:lvl1pPr>
              <a:defRPr sz="3804"/>
            </a:lvl1pPr>
            <a:lvl2pPr>
              <a:defRPr sz="3260"/>
            </a:lvl2pPr>
            <a:lvl3pPr>
              <a:defRPr sz="2717"/>
            </a:lvl3pPr>
            <a:lvl4pPr>
              <a:defRPr sz="2445"/>
            </a:lvl4pPr>
            <a:lvl5pPr>
              <a:defRPr sz="2445"/>
            </a:lvl5pPr>
            <a:lvl6pPr>
              <a:defRPr sz="2445"/>
            </a:lvl6pPr>
            <a:lvl7pPr>
              <a:defRPr sz="2445"/>
            </a:lvl7pPr>
            <a:lvl8pPr>
              <a:defRPr sz="2445"/>
            </a:lvl8pPr>
            <a:lvl9pPr>
              <a:defRPr sz="244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25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21109" y="1571715"/>
            <a:ext cx="5488624" cy="655016"/>
          </a:xfrm>
        </p:spPr>
        <p:txBody>
          <a:bodyPr anchor="b"/>
          <a:lstStyle>
            <a:lvl1pPr marL="0" indent="0">
              <a:buNone/>
              <a:defRPr sz="3260" b="1"/>
            </a:lvl1pPr>
            <a:lvl2pPr marL="621106" indent="0">
              <a:buNone/>
              <a:defRPr sz="2717" b="1"/>
            </a:lvl2pPr>
            <a:lvl3pPr marL="1242212" indent="0">
              <a:buNone/>
              <a:defRPr sz="2445" b="1"/>
            </a:lvl3pPr>
            <a:lvl4pPr marL="1863319" indent="0">
              <a:buNone/>
              <a:defRPr sz="2174" b="1"/>
            </a:lvl4pPr>
            <a:lvl5pPr marL="2484425" indent="0">
              <a:buNone/>
              <a:defRPr sz="2174" b="1"/>
            </a:lvl5pPr>
            <a:lvl6pPr marL="3105531" indent="0">
              <a:buNone/>
              <a:defRPr sz="2174" b="1"/>
            </a:lvl6pPr>
            <a:lvl7pPr marL="3726637" indent="0">
              <a:buNone/>
              <a:defRPr sz="2174" b="1"/>
            </a:lvl7pPr>
            <a:lvl8pPr marL="4347743" indent="0">
              <a:buNone/>
              <a:defRPr sz="2174" b="1"/>
            </a:lvl8pPr>
            <a:lvl9pPr marL="4968850" indent="0">
              <a:buNone/>
              <a:defRPr sz="217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1109" y="2226730"/>
            <a:ext cx="5488624" cy="4045497"/>
          </a:xfrm>
        </p:spPr>
        <p:txBody>
          <a:bodyPr/>
          <a:lstStyle>
            <a:lvl1pPr>
              <a:defRPr sz="3260"/>
            </a:lvl1pPr>
            <a:lvl2pPr>
              <a:defRPr sz="2717"/>
            </a:lvl2pPr>
            <a:lvl3pPr>
              <a:defRPr sz="2445"/>
            </a:lvl3pPr>
            <a:lvl4pPr>
              <a:defRPr sz="2174"/>
            </a:lvl4pPr>
            <a:lvl5pPr>
              <a:defRPr sz="2174"/>
            </a:lvl5pPr>
            <a:lvl6pPr>
              <a:defRPr sz="2174"/>
            </a:lvl6pPr>
            <a:lvl7pPr>
              <a:defRPr sz="2174"/>
            </a:lvl7pPr>
            <a:lvl8pPr>
              <a:defRPr sz="2174"/>
            </a:lvl8pPr>
            <a:lvl9pPr>
              <a:defRPr sz="217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310301" y="1571715"/>
            <a:ext cx="5490780" cy="655016"/>
          </a:xfrm>
        </p:spPr>
        <p:txBody>
          <a:bodyPr anchor="b"/>
          <a:lstStyle>
            <a:lvl1pPr marL="0" indent="0">
              <a:buNone/>
              <a:defRPr sz="3260" b="1"/>
            </a:lvl1pPr>
            <a:lvl2pPr marL="621106" indent="0">
              <a:buNone/>
              <a:defRPr sz="2717" b="1"/>
            </a:lvl2pPr>
            <a:lvl3pPr marL="1242212" indent="0">
              <a:buNone/>
              <a:defRPr sz="2445" b="1"/>
            </a:lvl3pPr>
            <a:lvl4pPr marL="1863319" indent="0">
              <a:buNone/>
              <a:defRPr sz="2174" b="1"/>
            </a:lvl4pPr>
            <a:lvl5pPr marL="2484425" indent="0">
              <a:buNone/>
              <a:defRPr sz="2174" b="1"/>
            </a:lvl5pPr>
            <a:lvl6pPr marL="3105531" indent="0">
              <a:buNone/>
              <a:defRPr sz="2174" b="1"/>
            </a:lvl6pPr>
            <a:lvl7pPr marL="3726637" indent="0">
              <a:buNone/>
              <a:defRPr sz="2174" b="1"/>
            </a:lvl7pPr>
            <a:lvl8pPr marL="4347743" indent="0">
              <a:buNone/>
              <a:defRPr sz="2174" b="1"/>
            </a:lvl8pPr>
            <a:lvl9pPr marL="4968850" indent="0">
              <a:buNone/>
              <a:defRPr sz="217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310301" y="2226730"/>
            <a:ext cx="5490780" cy="4045497"/>
          </a:xfrm>
        </p:spPr>
        <p:txBody>
          <a:bodyPr/>
          <a:lstStyle>
            <a:lvl1pPr>
              <a:defRPr sz="3260"/>
            </a:lvl1pPr>
            <a:lvl2pPr>
              <a:defRPr sz="2717"/>
            </a:lvl2pPr>
            <a:lvl3pPr>
              <a:defRPr sz="2445"/>
            </a:lvl3pPr>
            <a:lvl4pPr>
              <a:defRPr sz="2174"/>
            </a:lvl4pPr>
            <a:lvl5pPr>
              <a:defRPr sz="2174"/>
            </a:lvl5pPr>
            <a:lvl6pPr>
              <a:defRPr sz="2174"/>
            </a:lvl6pPr>
            <a:lvl7pPr>
              <a:defRPr sz="2174"/>
            </a:lvl7pPr>
            <a:lvl8pPr>
              <a:defRPr sz="2174"/>
            </a:lvl8pPr>
            <a:lvl9pPr>
              <a:defRPr sz="217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316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6546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4325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1112" y="279560"/>
            <a:ext cx="4086814" cy="1189757"/>
          </a:xfrm>
        </p:spPr>
        <p:txBody>
          <a:bodyPr anchor="b"/>
          <a:lstStyle>
            <a:lvl1pPr algn="l">
              <a:defRPr sz="2717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6731" y="279562"/>
            <a:ext cx="6944348" cy="5992667"/>
          </a:xfrm>
        </p:spPr>
        <p:txBody>
          <a:bodyPr/>
          <a:lstStyle>
            <a:lvl1pPr>
              <a:defRPr sz="4347"/>
            </a:lvl1pPr>
            <a:lvl2pPr>
              <a:defRPr sz="3804"/>
            </a:lvl2pPr>
            <a:lvl3pPr>
              <a:defRPr sz="3260"/>
            </a:lvl3pPr>
            <a:lvl4pPr>
              <a:defRPr sz="2717"/>
            </a:lvl4pPr>
            <a:lvl5pPr>
              <a:defRPr sz="2717"/>
            </a:lvl5pPr>
            <a:lvl6pPr>
              <a:defRPr sz="2717"/>
            </a:lvl6pPr>
            <a:lvl7pPr>
              <a:defRPr sz="2717"/>
            </a:lvl7pPr>
            <a:lvl8pPr>
              <a:defRPr sz="2717"/>
            </a:lvl8pPr>
            <a:lvl9pPr>
              <a:defRPr sz="271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21112" y="1469319"/>
            <a:ext cx="4086814" cy="4802910"/>
          </a:xfrm>
        </p:spPr>
        <p:txBody>
          <a:bodyPr/>
          <a:lstStyle>
            <a:lvl1pPr marL="0" indent="0">
              <a:buNone/>
              <a:defRPr sz="1902"/>
            </a:lvl1pPr>
            <a:lvl2pPr marL="621106" indent="0">
              <a:buNone/>
              <a:defRPr sz="1630"/>
            </a:lvl2pPr>
            <a:lvl3pPr marL="1242212" indent="0">
              <a:buNone/>
              <a:defRPr sz="1359"/>
            </a:lvl3pPr>
            <a:lvl4pPr marL="1863319" indent="0">
              <a:buNone/>
              <a:defRPr sz="1223"/>
            </a:lvl4pPr>
            <a:lvl5pPr marL="2484425" indent="0">
              <a:buNone/>
              <a:defRPr sz="1223"/>
            </a:lvl5pPr>
            <a:lvl6pPr marL="3105531" indent="0">
              <a:buNone/>
              <a:defRPr sz="1223"/>
            </a:lvl6pPr>
            <a:lvl7pPr marL="3726637" indent="0">
              <a:buNone/>
              <a:defRPr sz="1223"/>
            </a:lvl7pPr>
            <a:lvl8pPr marL="4347743" indent="0">
              <a:buNone/>
              <a:defRPr sz="1223"/>
            </a:lvl8pPr>
            <a:lvl9pPr marL="4968850" indent="0">
              <a:buNone/>
              <a:defRPr sz="122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631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413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4836" y="4915059"/>
            <a:ext cx="7453313" cy="580251"/>
          </a:xfrm>
        </p:spPr>
        <p:txBody>
          <a:bodyPr anchor="b"/>
          <a:lstStyle>
            <a:lvl1pPr algn="l">
              <a:defRPr sz="2717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434836" y="627385"/>
            <a:ext cx="7453313" cy="4212908"/>
          </a:xfrm>
        </p:spPr>
        <p:txBody>
          <a:bodyPr/>
          <a:lstStyle>
            <a:lvl1pPr marL="0" indent="0">
              <a:buNone/>
              <a:defRPr sz="4347"/>
            </a:lvl1pPr>
            <a:lvl2pPr marL="621106" indent="0">
              <a:buNone/>
              <a:defRPr sz="3804"/>
            </a:lvl2pPr>
            <a:lvl3pPr marL="1242212" indent="0">
              <a:buNone/>
              <a:defRPr sz="3260"/>
            </a:lvl3pPr>
            <a:lvl4pPr marL="1863319" indent="0">
              <a:buNone/>
              <a:defRPr sz="2717"/>
            </a:lvl4pPr>
            <a:lvl5pPr marL="2484425" indent="0">
              <a:buNone/>
              <a:defRPr sz="2717"/>
            </a:lvl5pPr>
            <a:lvl6pPr marL="3105531" indent="0">
              <a:buNone/>
              <a:defRPr sz="2717"/>
            </a:lvl6pPr>
            <a:lvl7pPr marL="3726637" indent="0">
              <a:buNone/>
              <a:defRPr sz="2717"/>
            </a:lvl7pPr>
            <a:lvl8pPr marL="4347743" indent="0">
              <a:buNone/>
              <a:defRPr sz="2717"/>
            </a:lvl8pPr>
            <a:lvl9pPr marL="4968850" indent="0">
              <a:buNone/>
              <a:defRPr sz="2717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34836" y="5495310"/>
            <a:ext cx="7453313" cy="824053"/>
          </a:xfrm>
        </p:spPr>
        <p:txBody>
          <a:bodyPr/>
          <a:lstStyle>
            <a:lvl1pPr marL="0" indent="0">
              <a:buNone/>
              <a:defRPr sz="1902"/>
            </a:lvl1pPr>
            <a:lvl2pPr marL="621106" indent="0">
              <a:buNone/>
              <a:defRPr sz="1630"/>
            </a:lvl2pPr>
            <a:lvl3pPr marL="1242212" indent="0">
              <a:buNone/>
              <a:defRPr sz="1359"/>
            </a:lvl3pPr>
            <a:lvl4pPr marL="1863319" indent="0">
              <a:buNone/>
              <a:defRPr sz="1223"/>
            </a:lvl4pPr>
            <a:lvl5pPr marL="2484425" indent="0">
              <a:buNone/>
              <a:defRPr sz="1223"/>
            </a:lvl5pPr>
            <a:lvl6pPr marL="3105531" indent="0">
              <a:buNone/>
              <a:defRPr sz="1223"/>
            </a:lvl6pPr>
            <a:lvl7pPr marL="3726637" indent="0">
              <a:buNone/>
              <a:defRPr sz="1223"/>
            </a:lvl7pPr>
            <a:lvl8pPr marL="4347743" indent="0">
              <a:buNone/>
              <a:defRPr sz="1223"/>
            </a:lvl8pPr>
            <a:lvl9pPr marL="4968850" indent="0">
              <a:buNone/>
              <a:defRPr sz="122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870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2197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06086" y="281187"/>
            <a:ext cx="2794992" cy="599104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21110" y="281187"/>
            <a:ext cx="8177940" cy="599104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650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1269" y="4511974"/>
            <a:ext cx="10558859" cy="139455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1269" y="2976020"/>
            <a:ext cx="10558859" cy="153595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443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88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32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577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21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86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510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154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062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1110" y="1638355"/>
            <a:ext cx="5486466" cy="463387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14614" y="1638355"/>
            <a:ext cx="5486466" cy="463387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170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21110" y="1571715"/>
            <a:ext cx="5488624" cy="6550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4432" indent="0">
              <a:buNone/>
              <a:defRPr sz="2500" b="1"/>
            </a:lvl2pPr>
            <a:lvl3pPr marL="1128863" indent="0">
              <a:buNone/>
              <a:defRPr sz="2200" b="1"/>
            </a:lvl3pPr>
            <a:lvl4pPr marL="1693293" indent="0">
              <a:buNone/>
              <a:defRPr sz="2000" b="1"/>
            </a:lvl4pPr>
            <a:lvl5pPr marL="2257724" indent="0">
              <a:buNone/>
              <a:defRPr sz="2000" b="1"/>
            </a:lvl5pPr>
            <a:lvl6pPr marL="2822155" indent="0">
              <a:buNone/>
              <a:defRPr sz="2000" b="1"/>
            </a:lvl6pPr>
            <a:lvl7pPr marL="3386587" indent="0">
              <a:buNone/>
              <a:defRPr sz="2000" b="1"/>
            </a:lvl7pPr>
            <a:lvl8pPr marL="3951016" indent="0">
              <a:buNone/>
              <a:defRPr sz="2000" b="1"/>
            </a:lvl8pPr>
            <a:lvl9pPr marL="4515448" indent="0">
              <a:buNone/>
              <a:defRPr sz="20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1110" y="2226730"/>
            <a:ext cx="5488624" cy="404549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310305" y="1571715"/>
            <a:ext cx="5490780" cy="6550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4432" indent="0">
              <a:buNone/>
              <a:defRPr sz="2500" b="1"/>
            </a:lvl2pPr>
            <a:lvl3pPr marL="1128863" indent="0">
              <a:buNone/>
              <a:defRPr sz="2200" b="1"/>
            </a:lvl3pPr>
            <a:lvl4pPr marL="1693293" indent="0">
              <a:buNone/>
              <a:defRPr sz="2000" b="1"/>
            </a:lvl4pPr>
            <a:lvl5pPr marL="2257724" indent="0">
              <a:buNone/>
              <a:defRPr sz="2000" b="1"/>
            </a:lvl5pPr>
            <a:lvl6pPr marL="2822155" indent="0">
              <a:buNone/>
              <a:defRPr sz="2000" b="1"/>
            </a:lvl6pPr>
            <a:lvl7pPr marL="3386587" indent="0">
              <a:buNone/>
              <a:defRPr sz="2000" b="1"/>
            </a:lvl7pPr>
            <a:lvl8pPr marL="3951016" indent="0">
              <a:buNone/>
              <a:defRPr sz="2000" b="1"/>
            </a:lvl8pPr>
            <a:lvl9pPr marL="4515448" indent="0">
              <a:buNone/>
              <a:defRPr sz="20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310305" y="2226730"/>
            <a:ext cx="5490780" cy="404549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4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935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23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1114" y="279561"/>
            <a:ext cx="4086813" cy="118975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6732" y="279565"/>
            <a:ext cx="6944348" cy="5992667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21114" y="1469322"/>
            <a:ext cx="4086813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64432" indent="0">
              <a:buNone/>
              <a:defRPr sz="1500"/>
            </a:lvl2pPr>
            <a:lvl3pPr marL="1128863" indent="0">
              <a:buNone/>
              <a:defRPr sz="1200"/>
            </a:lvl3pPr>
            <a:lvl4pPr marL="1693293" indent="0">
              <a:buNone/>
              <a:defRPr sz="1100"/>
            </a:lvl4pPr>
            <a:lvl5pPr marL="2257724" indent="0">
              <a:buNone/>
              <a:defRPr sz="1100"/>
            </a:lvl5pPr>
            <a:lvl6pPr marL="2822155" indent="0">
              <a:buNone/>
              <a:defRPr sz="1100"/>
            </a:lvl6pPr>
            <a:lvl7pPr marL="3386587" indent="0">
              <a:buNone/>
              <a:defRPr sz="1100"/>
            </a:lvl7pPr>
            <a:lvl8pPr marL="3951016" indent="0">
              <a:buNone/>
              <a:defRPr sz="1100"/>
            </a:lvl8pPr>
            <a:lvl9pPr marL="4515448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24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4837" y="4915060"/>
            <a:ext cx="7453313" cy="58025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434837" y="627387"/>
            <a:ext cx="7453313" cy="4212908"/>
          </a:xfrm>
        </p:spPr>
        <p:txBody>
          <a:bodyPr/>
          <a:lstStyle>
            <a:lvl1pPr marL="0" indent="0">
              <a:buNone/>
              <a:defRPr sz="4000"/>
            </a:lvl1pPr>
            <a:lvl2pPr marL="564432" indent="0">
              <a:buNone/>
              <a:defRPr sz="3500"/>
            </a:lvl2pPr>
            <a:lvl3pPr marL="1128863" indent="0">
              <a:buNone/>
              <a:defRPr sz="3000"/>
            </a:lvl3pPr>
            <a:lvl4pPr marL="1693293" indent="0">
              <a:buNone/>
              <a:defRPr sz="2500"/>
            </a:lvl4pPr>
            <a:lvl5pPr marL="2257724" indent="0">
              <a:buNone/>
              <a:defRPr sz="2500"/>
            </a:lvl5pPr>
            <a:lvl6pPr marL="2822155" indent="0">
              <a:buNone/>
              <a:defRPr sz="2500"/>
            </a:lvl6pPr>
            <a:lvl7pPr marL="3386587" indent="0">
              <a:buNone/>
              <a:defRPr sz="2500"/>
            </a:lvl7pPr>
            <a:lvl8pPr marL="3951016" indent="0">
              <a:buNone/>
              <a:defRPr sz="2500"/>
            </a:lvl8pPr>
            <a:lvl9pPr marL="4515448" indent="0">
              <a:buNone/>
              <a:defRPr sz="25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34837" y="5495316"/>
            <a:ext cx="7453313" cy="824052"/>
          </a:xfrm>
        </p:spPr>
        <p:txBody>
          <a:bodyPr/>
          <a:lstStyle>
            <a:lvl1pPr marL="0" indent="0">
              <a:buNone/>
              <a:defRPr sz="1700"/>
            </a:lvl1pPr>
            <a:lvl2pPr marL="564432" indent="0">
              <a:buNone/>
              <a:defRPr sz="1500"/>
            </a:lvl2pPr>
            <a:lvl3pPr marL="1128863" indent="0">
              <a:buNone/>
              <a:defRPr sz="1200"/>
            </a:lvl3pPr>
            <a:lvl4pPr marL="1693293" indent="0">
              <a:buNone/>
              <a:defRPr sz="1100"/>
            </a:lvl4pPr>
            <a:lvl5pPr marL="2257724" indent="0">
              <a:buNone/>
              <a:defRPr sz="1100"/>
            </a:lvl5pPr>
            <a:lvl6pPr marL="2822155" indent="0">
              <a:buNone/>
              <a:defRPr sz="1100"/>
            </a:lvl6pPr>
            <a:lvl7pPr marL="3386587" indent="0">
              <a:buNone/>
              <a:defRPr sz="1100"/>
            </a:lvl7pPr>
            <a:lvl8pPr marL="3951016" indent="0">
              <a:buNone/>
              <a:defRPr sz="1100"/>
            </a:lvl8pPr>
            <a:lvl9pPr marL="4515448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65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21111" y="281185"/>
            <a:ext cx="11179970" cy="1170253"/>
          </a:xfrm>
          <a:prstGeom prst="rect">
            <a:avLst/>
          </a:prstGeom>
        </p:spPr>
        <p:txBody>
          <a:bodyPr vert="horz" lIns="112887" tIns="56443" rIns="112887" bIns="56443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21111" y="1638355"/>
            <a:ext cx="11179970" cy="4633874"/>
          </a:xfrm>
          <a:prstGeom prst="rect">
            <a:avLst/>
          </a:prstGeom>
        </p:spPr>
        <p:txBody>
          <a:bodyPr vert="horz" lIns="112887" tIns="56443" rIns="112887" bIns="56443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21110" y="6507908"/>
            <a:ext cx="2898511" cy="373830"/>
          </a:xfrm>
          <a:prstGeom prst="rect">
            <a:avLst/>
          </a:prstGeom>
        </p:spPr>
        <p:txBody>
          <a:bodyPr vert="horz" lIns="112887" tIns="56443" rIns="112887" bIns="5644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244250" y="6507908"/>
            <a:ext cx="3933692" cy="373830"/>
          </a:xfrm>
          <a:prstGeom prst="rect">
            <a:avLst/>
          </a:prstGeom>
        </p:spPr>
        <p:txBody>
          <a:bodyPr vert="horz" lIns="112887" tIns="56443" rIns="112887" bIns="5644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902570" y="6507908"/>
            <a:ext cx="2898511" cy="373830"/>
          </a:xfrm>
          <a:prstGeom prst="rect">
            <a:avLst/>
          </a:prstGeom>
        </p:spPr>
        <p:txBody>
          <a:bodyPr vert="horz" lIns="112887" tIns="56443" rIns="112887" bIns="5644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190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8863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3325" indent="-423325" algn="l" defTabSz="1128863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7200" indent="-352770" algn="l" defTabSz="1128863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1079" indent="-282215" algn="l" defTabSz="11288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5508" indent="-282215" algn="l" defTabSz="11288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939" indent="-282215" algn="l" defTabSz="1128863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04370" indent="-282215" algn="l" defTabSz="11288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68802" indent="-282215" algn="l" defTabSz="11288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33232" indent="-282215" algn="l" defTabSz="11288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97663" indent="-282215" algn="l" defTabSz="11288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1288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4432" algn="l" defTabSz="11288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863" algn="l" defTabSz="11288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293" algn="l" defTabSz="11288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724" algn="l" defTabSz="11288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2155" algn="l" defTabSz="11288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587" algn="l" defTabSz="11288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1016" algn="l" defTabSz="11288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15448" algn="l" defTabSz="11288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21110" y="281186"/>
            <a:ext cx="11179969" cy="1170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21110" y="1638354"/>
            <a:ext cx="11179969" cy="463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21109" y="6507903"/>
            <a:ext cx="2898511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BE72B-681C-4911-BD58-A4039B317072}" type="datetimeFigureOut">
              <a:rPr lang="es-CO" smtClean="0"/>
              <a:t>3/06/2022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244248" y="6507903"/>
            <a:ext cx="393369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902568" y="6507903"/>
            <a:ext cx="2898511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206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42212" rtl="0" eaLnBrk="1" latinLnBrk="0" hangingPunct="1">
        <a:spcBef>
          <a:spcPct val="0"/>
        </a:spcBef>
        <a:buNone/>
        <a:defRPr sz="59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5830" indent="-465830" algn="l" defTabSz="1242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4347" kern="1200">
          <a:solidFill>
            <a:schemeClr val="tx1"/>
          </a:solidFill>
          <a:latin typeface="+mn-lt"/>
          <a:ea typeface="+mn-ea"/>
          <a:cs typeface="+mn-cs"/>
        </a:defRPr>
      </a:lvl1pPr>
      <a:lvl2pPr marL="1009298" indent="-388191" algn="l" defTabSz="1242212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4" kern="1200">
          <a:solidFill>
            <a:schemeClr val="tx1"/>
          </a:solidFill>
          <a:latin typeface="+mn-lt"/>
          <a:ea typeface="+mn-ea"/>
          <a:cs typeface="+mn-cs"/>
        </a:defRPr>
      </a:lvl2pPr>
      <a:lvl3pPr marL="1552766" indent="-310553" algn="l" defTabSz="1242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60" kern="1200">
          <a:solidFill>
            <a:schemeClr val="tx1"/>
          </a:solidFill>
          <a:latin typeface="+mn-lt"/>
          <a:ea typeface="+mn-ea"/>
          <a:cs typeface="+mn-cs"/>
        </a:defRPr>
      </a:lvl3pPr>
      <a:lvl4pPr marL="2173872" indent="-310553" algn="l" defTabSz="12422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717" kern="1200">
          <a:solidFill>
            <a:schemeClr val="tx1"/>
          </a:solidFill>
          <a:latin typeface="+mn-lt"/>
          <a:ea typeface="+mn-ea"/>
          <a:cs typeface="+mn-cs"/>
        </a:defRPr>
      </a:lvl4pPr>
      <a:lvl5pPr marL="2794978" indent="-310553" algn="l" defTabSz="1242212" rtl="0" eaLnBrk="1" latinLnBrk="0" hangingPunct="1">
        <a:spcBef>
          <a:spcPct val="20000"/>
        </a:spcBef>
        <a:buFont typeface="Arial" panose="020B0604020202020204" pitchFamily="34" charset="0"/>
        <a:buChar char="»"/>
        <a:defRPr sz="2717" kern="1200">
          <a:solidFill>
            <a:schemeClr val="tx1"/>
          </a:solidFill>
          <a:latin typeface="+mn-lt"/>
          <a:ea typeface="+mn-ea"/>
          <a:cs typeface="+mn-cs"/>
        </a:defRPr>
      </a:lvl5pPr>
      <a:lvl6pPr marL="3416084" indent="-310553" algn="l" defTabSz="1242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7" kern="1200">
          <a:solidFill>
            <a:schemeClr val="tx1"/>
          </a:solidFill>
          <a:latin typeface="+mn-lt"/>
          <a:ea typeface="+mn-ea"/>
          <a:cs typeface="+mn-cs"/>
        </a:defRPr>
      </a:lvl6pPr>
      <a:lvl7pPr marL="4037190" indent="-310553" algn="l" defTabSz="1242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7" kern="1200">
          <a:solidFill>
            <a:schemeClr val="tx1"/>
          </a:solidFill>
          <a:latin typeface="+mn-lt"/>
          <a:ea typeface="+mn-ea"/>
          <a:cs typeface="+mn-cs"/>
        </a:defRPr>
      </a:lvl7pPr>
      <a:lvl8pPr marL="4658297" indent="-310553" algn="l" defTabSz="1242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7" kern="1200">
          <a:solidFill>
            <a:schemeClr val="tx1"/>
          </a:solidFill>
          <a:latin typeface="+mn-lt"/>
          <a:ea typeface="+mn-ea"/>
          <a:cs typeface="+mn-cs"/>
        </a:defRPr>
      </a:lvl8pPr>
      <a:lvl9pPr marL="5279403" indent="-310553" algn="l" defTabSz="1242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1pPr>
      <a:lvl2pPr marL="621106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2pPr>
      <a:lvl3pPr marL="1242212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3pPr>
      <a:lvl4pPr marL="1863319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4pPr>
      <a:lvl5pPr marL="2484425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5pPr>
      <a:lvl6pPr marL="3105531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6pPr>
      <a:lvl7pPr marL="3726637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7pPr>
      <a:lvl8pPr marL="4347743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8pPr>
      <a:lvl9pPr marL="4968850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5E786B-69B8-43D7-8DDF-2840CCDF72B5}"/>
              </a:ext>
            </a:extLst>
          </p:cNvPr>
          <p:cNvSpPr txBox="1"/>
          <p:nvPr/>
        </p:nvSpPr>
        <p:spPr>
          <a:xfrm>
            <a:off x="3703401" y="2630347"/>
            <a:ext cx="56380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2212"/>
            <a:r>
              <a:rPr lang="es-CO" sz="3200" b="1" dirty="0">
                <a:solidFill>
                  <a:srgbClr val="EEECE1">
                    <a:lumMod val="50000"/>
                  </a:srgbClr>
                </a:solidFill>
                <a:latin typeface="Calibri"/>
              </a:rPr>
              <a:t>Informe a alta dirección</a:t>
            </a:r>
          </a:p>
          <a:p>
            <a:pPr algn="ctr" defTabSz="1242212"/>
            <a:r>
              <a:rPr lang="es-CO" sz="3200" b="1" dirty="0">
                <a:solidFill>
                  <a:srgbClr val="EEECE1">
                    <a:lumMod val="50000"/>
                  </a:srgbClr>
                </a:solidFill>
                <a:latin typeface="Calibri"/>
              </a:rPr>
              <a:t>COMITÉ DIRECTIVO </a:t>
            </a:r>
          </a:p>
          <a:p>
            <a:pPr algn="ctr" defTabSz="1242212"/>
            <a:endParaRPr lang="es-CO" sz="2400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  <a:p>
            <a:pPr algn="ctr" defTabSz="1242212"/>
            <a:endParaRPr lang="es-CO" sz="2400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  <a:p>
            <a:pPr algn="ctr" defTabSz="1242212"/>
            <a:endParaRPr lang="es-CO" sz="2400" b="1" dirty="0">
              <a:solidFill>
                <a:srgbClr val="EEECE1">
                  <a:lumMod val="50000"/>
                </a:srgbClr>
              </a:solidFill>
              <a:latin typeface="Calibri"/>
            </a:endParaRPr>
          </a:p>
          <a:p>
            <a:pPr algn="ctr" defTabSz="1242212"/>
            <a:r>
              <a:rPr lang="es-CO" sz="2400" b="1" dirty="0">
                <a:solidFill>
                  <a:srgbClr val="EEECE1">
                    <a:lumMod val="50000"/>
                  </a:srgbClr>
                </a:solidFill>
                <a:latin typeface="Calibri"/>
              </a:rPr>
              <a:t>Unidad de Planeación y Desarrollo</a:t>
            </a:r>
          </a:p>
          <a:p>
            <a:pPr algn="ctr" defTabSz="1242212"/>
            <a:r>
              <a:rPr lang="es-CO" sz="2400" b="1" dirty="0">
                <a:solidFill>
                  <a:srgbClr val="EEECE1">
                    <a:lumMod val="50000"/>
                  </a:srgbClr>
                </a:solidFill>
                <a:latin typeface="Calibri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948898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Rectángulo">
            <a:extLst>
              <a:ext uri="{FF2B5EF4-FFF2-40B4-BE49-F238E27FC236}">
                <a16:creationId xmlns:a16="http://schemas.microsoft.com/office/drawing/2014/main" id="{429C8F6F-6255-4AC6-B8E6-C4E4E8C9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16" y="454813"/>
            <a:ext cx="11803234" cy="4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8" tIns="45639" rIns="91278" bIns="456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CO" sz="2445" dirty="0">
                <a:latin typeface="Arial Black" panose="020B0A04020102020204" pitchFamily="34" charset="0"/>
              </a:rPr>
              <a:t>Metas para el POA 2022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077687-54D1-4D59-A230-AD1190201C4D}"/>
              </a:ext>
            </a:extLst>
          </p:cNvPr>
          <p:cNvGraphicFramePr>
            <a:graphicFrameLocks noGrp="1"/>
          </p:cNvGraphicFramePr>
          <p:nvPr/>
        </p:nvGraphicFramePr>
        <p:xfrm>
          <a:off x="810494" y="1062484"/>
          <a:ext cx="11050014" cy="5286261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985117">
                  <a:extLst>
                    <a:ext uri="{9D8B030D-6E8A-4147-A177-3AD203B41FA5}">
                      <a16:colId xmlns:a16="http://schemas.microsoft.com/office/drawing/2014/main" val="2936855039"/>
                    </a:ext>
                  </a:extLst>
                </a:gridCol>
                <a:gridCol w="6036483">
                  <a:extLst>
                    <a:ext uri="{9D8B030D-6E8A-4147-A177-3AD203B41FA5}">
                      <a16:colId xmlns:a16="http://schemas.microsoft.com/office/drawing/2014/main" val="2626111100"/>
                    </a:ext>
                  </a:extLst>
                </a:gridCol>
                <a:gridCol w="2028414">
                  <a:extLst>
                    <a:ext uri="{9D8B030D-6E8A-4147-A177-3AD203B41FA5}">
                      <a16:colId xmlns:a16="http://schemas.microsoft.com/office/drawing/2014/main" val="1848702180"/>
                    </a:ext>
                  </a:extLst>
                </a:gridCol>
              </a:tblGrid>
              <a:tr h="16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Proceso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8" marR="61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Actividad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8" marR="618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/>
                        </a:rPr>
                        <a:t>Meta</a:t>
                      </a:r>
                      <a:endParaRPr lang="es-CO" dirty="0"/>
                    </a:p>
                  </a:txBody>
                  <a:tcPr marL="61808" marR="61808" marT="0" marB="0"/>
                </a:tc>
                <a:extLst>
                  <a:ext uri="{0D108BD9-81ED-4DB2-BD59-A6C34878D82A}">
                    <a16:rowId xmlns:a16="http://schemas.microsoft.com/office/drawing/2014/main" val="3418124267"/>
                  </a:ext>
                </a:extLst>
              </a:tr>
              <a:tr h="302174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INVESTIGACIÓN Y EXTENSIÓN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8" marR="61808" marT="0" marB="0" anchor="ctr"/>
                </a:tc>
                <a:tc>
                  <a:txBody>
                    <a:bodyPr/>
                    <a:lstStyle/>
                    <a:p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</a:rPr>
                        <a:t>Incrementar la generación de </a:t>
                      </a:r>
                      <a:r>
                        <a:rPr lang="es-CO" sz="1800" b="1" kern="1200" dirty="0">
                          <a:solidFill>
                            <a:srgbClr val="000000"/>
                          </a:solidFill>
                          <a:effectLst/>
                        </a:rPr>
                        <a:t>Productos de nuevo conocimiento </a:t>
                      </a:r>
                      <a:endParaRPr lang="es-CO" sz="1800" b="1" dirty="0"/>
                    </a:p>
                  </a:txBody>
                  <a:tcPr marL="61808" marR="61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203-314 productos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8" marR="61808" marT="0" marB="0"/>
                </a:tc>
                <a:extLst>
                  <a:ext uri="{0D108BD9-81ED-4DB2-BD59-A6C34878D82A}">
                    <a16:rowId xmlns:a16="http://schemas.microsoft.com/office/drawing/2014/main" val="1966007738"/>
                  </a:ext>
                </a:extLst>
              </a:tr>
              <a:tr h="5213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Incrementar la participación de 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estudiantes vinculados</a:t>
                      </a:r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 en actividades de investigación</a:t>
                      </a:r>
                      <a:endParaRPr lang="es-CO" sz="1800" dirty="0"/>
                    </a:p>
                  </a:txBody>
                  <a:tcPr marL="61808" marR="61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13-16% estudiantes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8" marR="61808" marT="0" marB="0"/>
                </a:tc>
                <a:extLst>
                  <a:ext uri="{0D108BD9-81ED-4DB2-BD59-A6C34878D82A}">
                    <a16:rowId xmlns:a16="http://schemas.microsoft.com/office/drawing/2014/main" val="1931835416"/>
                  </a:ext>
                </a:extLst>
              </a:tr>
              <a:tr h="3449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Apoyar la creación de proyectos de 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emprendimiento</a:t>
                      </a:r>
                      <a:endParaRPr lang="es-CO" sz="1800" b="1" dirty="0"/>
                    </a:p>
                  </a:txBody>
                  <a:tcPr marL="61808" marR="61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2 empresas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8" marR="61808" marT="0" marB="0"/>
                </a:tc>
                <a:extLst>
                  <a:ext uri="{0D108BD9-81ED-4DB2-BD59-A6C34878D82A}">
                    <a16:rowId xmlns:a16="http://schemas.microsoft.com/office/drawing/2014/main" val="3775683911"/>
                  </a:ext>
                </a:extLst>
              </a:tr>
              <a:tr h="3449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Impulsar los programas de 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Córdoba Transformada</a:t>
                      </a:r>
                      <a:endParaRPr lang="es-CO" sz="1800" b="1" dirty="0"/>
                    </a:p>
                  </a:txBody>
                  <a:tcPr marL="61808" marR="61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-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8" marR="61808" marT="0" marB="0"/>
                </a:tc>
                <a:extLst>
                  <a:ext uri="{0D108BD9-81ED-4DB2-BD59-A6C34878D82A}">
                    <a16:rowId xmlns:a16="http://schemas.microsoft.com/office/drawing/2014/main" val="2499756525"/>
                  </a:ext>
                </a:extLst>
              </a:tr>
              <a:tr h="3449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Medición del 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impacto de los proyectos</a:t>
                      </a:r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 de extensión </a:t>
                      </a:r>
                      <a:endParaRPr lang="es-CO" sz="1800" dirty="0"/>
                    </a:p>
                  </a:txBody>
                  <a:tcPr marL="61808" marR="61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-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8" marR="61808" marT="0" marB="0"/>
                </a:tc>
                <a:extLst>
                  <a:ext uri="{0D108BD9-81ED-4DB2-BD59-A6C34878D82A}">
                    <a16:rowId xmlns:a16="http://schemas.microsoft.com/office/drawing/2014/main" val="4256311895"/>
                  </a:ext>
                </a:extLst>
              </a:tr>
              <a:tr h="3449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INTERNACIONALIZACIÓN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8" marR="61808" marT="0" marB="0" anchor="ctr"/>
                </a:tc>
                <a:tc>
                  <a:txBody>
                    <a:bodyPr/>
                    <a:lstStyle/>
                    <a:p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</a:rPr>
                        <a:t>Ofertar programas académicos de </a:t>
                      </a:r>
                      <a:r>
                        <a:rPr lang="es-CO" sz="1800" b="1" kern="1200" dirty="0">
                          <a:solidFill>
                            <a:srgbClr val="000000"/>
                          </a:solidFill>
                          <a:effectLst/>
                        </a:rPr>
                        <a:t>doble titulación</a:t>
                      </a: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</a:rPr>
                        <a:t> con instituciones internacionales </a:t>
                      </a:r>
                      <a:endParaRPr lang="es-CO" sz="1800" dirty="0"/>
                    </a:p>
                  </a:txBody>
                  <a:tcPr marL="61808" marR="61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8" marR="61808" marT="0" marB="0"/>
                </a:tc>
                <a:extLst>
                  <a:ext uri="{0D108BD9-81ED-4DB2-BD59-A6C34878D82A}">
                    <a16:rowId xmlns:a16="http://schemas.microsoft.com/office/drawing/2014/main" val="927556500"/>
                  </a:ext>
                </a:extLst>
              </a:tr>
              <a:tr h="5213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Aumentar el número de proyectos en el marco de </a:t>
                      </a: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</a:rPr>
                        <a:t>convenios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 o acuerdos especialmente internacionales.</a:t>
                      </a:r>
                      <a:endParaRPr lang="es-CO" sz="1800" dirty="0"/>
                    </a:p>
                  </a:txBody>
                  <a:tcPr marL="61808" marR="61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6-8 proyectos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8" marR="61808" marT="0" marB="0"/>
                </a:tc>
                <a:extLst>
                  <a:ext uri="{0D108BD9-81ED-4DB2-BD59-A6C34878D82A}">
                    <a16:rowId xmlns:a16="http://schemas.microsoft.com/office/drawing/2014/main" val="1506794684"/>
                  </a:ext>
                </a:extLst>
              </a:tr>
              <a:tr h="52136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CALIDAD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08" marR="61808" marT="0" marB="0" anchor="ctr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Obtener la certificación del Sistema de Gestión </a:t>
                      </a:r>
                      <a:r>
                        <a:rPr lang="es-ES" altLang="es-CO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Ambiental</a:t>
                      </a:r>
                      <a:r>
                        <a:rPr lang="es-ES" alt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bajo la norma NTC ISO 14001:2015</a:t>
                      </a:r>
                      <a:endParaRPr lang="es-CO" altLang="es-CO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65" marR="8565" marT="8522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1808" marR="61808" marT="0" marB="0"/>
                </a:tc>
                <a:extLst>
                  <a:ext uri="{0D108BD9-81ED-4DB2-BD59-A6C34878D82A}">
                    <a16:rowId xmlns:a16="http://schemas.microsoft.com/office/drawing/2014/main" val="3091637328"/>
                  </a:ext>
                </a:extLst>
              </a:tr>
              <a:tr h="6977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del </a:t>
                      </a:r>
                      <a:r>
                        <a:rPr lang="es-ES" altLang="es-CO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Modelo Integrado de Planeación y Gestión</a:t>
                      </a:r>
                      <a:r>
                        <a:rPr lang="es-ES" alt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565" marR="8565" marT="8522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1808" marR="61808" marT="0" marB="0"/>
                </a:tc>
                <a:extLst>
                  <a:ext uri="{0D108BD9-81ED-4DB2-BD59-A6C34878D82A}">
                    <a16:rowId xmlns:a16="http://schemas.microsoft.com/office/drawing/2014/main" val="2302598084"/>
                  </a:ext>
                </a:extLst>
              </a:tr>
              <a:tr h="5213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Obtener la </a:t>
                      </a:r>
                      <a:r>
                        <a:rPr lang="es-ES" altLang="es-CO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acreditación del laboratorio </a:t>
                      </a:r>
                      <a:r>
                        <a:rPr lang="es-ES" alt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Toxicología</a:t>
                      </a:r>
                      <a:endParaRPr lang="es-CO" altLang="es-CO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65" marR="8565" marT="8522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61808" marR="61808" marT="0" marB="0"/>
                </a:tc>
                <a:extLst>
                  <a:ext uri="{0D108BD9-81ED-4DB2-BD59-A6C34878D82A}">
                    <a16:rowId xmlns:a16="http://schemas.microsoft.com/office/drawing/2014/main" val="247009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85" name="3 Rectángulo">
            <a:extLst>
              <a:ext uri="{FF2B5EF4-FFF2-40B4-BE49-F238E27FC236}">
                <a16:creationId xmlns:a16="http://schemas.microsoft.com/office/drawing/2014/main" id="{1F25CF4F-670E-44BB-929B-E8F0056A7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16" y="454813"/>
            <a:ext cx="11803234" cy="4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8" tIns="45639" rIns="91278" bIns="456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CO" sz="2445" dirty="0">
                <a:latin typeface="Arial Black" panose="020B0A04020102020204" pitchFamily="34" charset="0"/>
              </a:rPr>
              <a:t>Metas para el POA 2022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51FB176-5E43-494D-B172-24ADB96478FA}"/>
              </a:ext>
            </a:extLst>
          </p:cNvPr>
          <p:cNvGraphicFramePr>
            <a:graphicFrameLocks noGrp="1"/>
          </p:cNvGraphicFramePr>
          <p:nvPr/>
        </p:nvGraphicFramePr>
        <p:xfrm>
          <a:off x="575607" y="777487"/>
          <a:ext cx="11339555" cy="5789213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035087">
                  <a:extLst>
                    <a:ext uri="{9D8B030D-6E8A-4147-A177-3AD203B41FA5}">
                      <a16:colId xmlns:a16="http://schemas.microsoft.com/office/drawing/2014/main" val="1604961698"/>
                    </a:ext>
                  </a:extLst>
                </a:gridCol>
                <a:gridCol w="6466018">
                  <a:extLst>
                    <a:ext uri="{9D8B030D-6E8A-4147-A177-3AD203B41FA5}">
                      <a16:colId xmlns:a16="http://schemas.microsoft.com/office/drawing/2014/main" val="3553570061"/>
                    </a:ext>
                  </a:extLst>
                </a:gridCol>
                <a:gridCol w="1129113">
                  <a:extLst>
                    <a:ext uri="{9D8B030D-6E8A-4147-A177-3AD203B41FA5}">
                      <a16:colId xmlns:a16="http://schemas.microsoft.com/office/drawing/2014/main" val="963182173"/>
                    </a:ext>
                  </a:extLst>
                </a:gridCol>
                <a:gridCol w="1709337">
                  <a:extLst>
                    <a:ext uri="{9D8B030D-6E8A-4147-A177-3AD203B41FA5}">
                      <a16:colId xmlns:a16="http://schemas.microsoft.com/office/drawing/2014/main" val="1090067854"/>
                    </a:ext>
                  </a:extLst>
                </a:gridCol>
              </a:tblGrid>
              <a:tr h="230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Proceso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Actividad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7399"/>
                  </a:ext>
                </a:extLst>
              </a:tr>
              <a:tr h="23026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PLANEACIÓN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s-MX" sz="1800" kern="1200">
                          <a:solidFill>
                            <a:srgbClr val="000000"/>
                          </a:solidFill>
                          <a:effectLst/>
                        </a:rPr>
                        <a:t>Plan de trabajo para fortalecer proceso estadístico.</a:t>
                      </a:r>
                      <a:endParaRPr lang="es-CO" sz="1800"/>
                    </a:p>
                  </a:txBody>
                  <a:tcPr marL="53563" marR="5356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100% Ejecución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/>
                </a:tc>
                <a:extLst>
                  <a:ext uri="{0D108BD9-81ED-4DB2-BD59-A6C34878D82A}">
                    <a16:rowId xmlns:a16="http://schemas.microsoft.com/office/drawing/2014/main" val="4049140137"/>
                  </a:ext>
                </a:extLst>
              </a:tr>
              <a:tr h="13512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Continuar con la inversión en proyectos de 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construcción, adecuación y dotación de infraestructura</a:t>
                      </a:r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 en áreas académicas, administrativas, deportivas y culturales, según las 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prioridades institucionales y de los  planes de mejoramiento</a:t>
                      </a:r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 de acreditación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s-CO" sz="1800" dirty="0"/>
                    </a:p>
                  </a:txBody>
                  <a:tcPr marL="53563" marR="5356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100% Ejecución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/>
                </a:tc>
                <a:extLst>
                  <a:ext uri="{0D108BD9-81ED-4DB2-BD59-A6C34878D82A}">
                    <a16:rowId xmlns:a16="http://schemas.microsoft.com/office/drawing/2014/main" val="2282715110"/>
                  </a:ext>
                </a:extLst>
              </a:tr>
              <a:tr h="2454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Culminación del edificio de 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Ciencias Básicas</a:t>
                      </a:r>
                      <a:endParaRPr lang="es-CO" sz="1800" b="1" dirty="0"/>
                    </a:p>
                  </a:txBody>
                  <a:tcPr marL="53563" marR="5356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/>
                </a:tc>
                <a:extLst>
                  <a:ext uri="{0D108BD9-81ED-4DB2-BD59-A6C34878D82A}">
                    <a16:rowId xmlns:a16="http://schemas.microsoft.com/office/drawing/2014/main" val="1823481198"/>
                  </a:ext>
                </a:extLst>
              </a:tr>
              <a:tr h="6756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Gestión de recursos para financiación de 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macro proyectos</a:t>
                      </a:r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: Biblioteca, </a:t>
                      </a:r>
                      <a:r>
                        <a:rPr lang="es-MX" sz="1800" kern="1200" dirty="0" err="1">
                          <a:solidFill>
                            <a:srgbClr val="000000"/>
                          </a:solidFill>
                          <a:effectLst/>
                        </a:rPr>
                        <a:t>Lab</a:t>
                      </a:r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. Toxicología, Escenarios deportivos, Entrada principal y vías internas)</a:t>
                      </a:r>
                      <a:endParaRPr lang="es-CO" sz="1800" dirty="0"/>
                    </a:p>
                  </a:txBody>
                  <a:tcPr marL="53563" marR="5356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/>
                </a:tc>
                <a:extLst>
                  <a:ext uri="{0D108BD9-81ED-4DB2-BD59-A6C34878D82A}">
                    <a16:rowId xmlns:a16="http://schemas.microsoft.com/office/drawing/2014/main" val="3045079943"/>
                  </a:ext>
                </a:extLst>
              </a:tr>
              <a:tr h="4712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GESTIÓN TECNOLÓGICA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Implementar el </a:t>
                      </a: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</a:rPr>
                        <a:t>esquema de gestión y gobernanza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 TIC</a:t>
                      </a:r>
                      <a:endParaRPr lang="es-CO" sz="1800" dirty="0"/>
                    </a:p>
                  </a:txBody>
                  <a:tcPr marL="53563" marR="5356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100% Implementación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/>
                </a:tc>
                <a:extLst>
                  <a:ext uri="{0D108BD9-81ED-4DB2-BD59-A6C34878D82A}">
                    <a16:rowId xmlns:a16="http://schemas.microsoft.com/office/drawing/2014/main" val="254549303"/>
                  </a:ext>
                </a:extLst>
              </a:tr>
              <a:tr h="4712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Implementar los proyectos priorizados en el año respecto al </a:t>
                      </a:r>
                      <a:r>
                        <a:rPr lang="es-CO" sz="1800" b="1" kern="1200" dirty="0">
                          <a:solidFill>
                            <a:srgbClr val="000000"/>
                          </a:solidFill>
                          <a:effectLst/>
                        </a:rPr>
                        <a:t>sistema de información integrado. </a:t>
                      </a:r>
                      <a:endParaRPr lang="es-CO" sz="1800" b="1" dirty="0"/>
                    </a:p>
                  </a:txBody>
                  <a:tcPr marL="53563" marR="5356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100% Implementación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/>
                </a:tc>
                <a:extLst>
                  <a:ext uri="{0D108BD9-81ED-4DB2-BD59-A6C34878D82A}">
                    <a16:rowId xmlns:a16="http://schemas.microsoft.com/office/drawing/2014/main" val="3679812199"/>
                  </a:ext>
                </a:extLst>
              </a:tr>
              <a:tr h="45042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COMUNICACIONES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s-CO" sz="1800" b="1" kern="1200" dirty="0">
                          <a:solidFill>
                            <a:srgbClr val="000000"/>
                          </a:solidFill>
                          <a:effectLst/>
                        </a:rPr>
                        <a:t>Socialización</a:t>
                      </a: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</a:rPr>
                        <a:t> del Plan de Desarrollo Institucional 2031 y nueva plataforma estratégica</a:t>
                      </a:r>
                      <a:endParaRPr lang="es-CO" sz="1800" dirty="0"/>
                    </a:p>
                  </a:txBody>
                  <a:tcPr marL="53563" marR="5356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/>
                </a:tc>
                <a:extLst>
                  <a:ext uri="{0D108BD9-81ED-4DB2-BD59-A6C34878D82A}">
                    <a16:rowId xmlns:a16="http://schemas.microsoft.com/office/drawing/2014/main" val="4102032941"/>
                  </a:ext>
                </a:extLst>
              </a:tr>
              <a:tr h="6756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</a:rPr>
                        <a:t>Socialización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 y comunicación de los resultados del ejercicio de autoevaluación institucional ante la comunidad universitaria. </a:t>
                      </a:r>
                      <a:endParaRPr lang="es-CO" sz="1800" dirty="0"/>
                    </a:p>
                  </a:txBody>
                  <a:tcPr marL="53563" marR="5356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/>
                </a:tc>
                <a:extLst>
                  <a:ext uri="{0D108BD9-81ED-4DB2-BD59-A6C34878D82A}">
                    <a16:rowId xmlns:a16="http://schemas.microsoft.com/office/drawing/2014/main" val="2940488267"/>
                  </a:ext>
                </a:extLst>
              </a:tr>
              <a:tr h="4504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Fortalecer la </a:t>
                      </a: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</a:rPr>
                        <a:t>comunicación interna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 institucional y la </a:t>
                      </a: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</a:rPr>
                        <a:t>proyección académica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 hacia la comunidad.</a:t>
                      </a:r>
                      <a:endParaRPr lang="es-CO" sz="1800" dirty="0"/>
                    </a:p>
                  </a:txBody>
                  <a:tcPr marL="53563" marR="53563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3" marR="53563" marT="0" marB="0"/>
                </a:tc>
                <a:extLst>
                  <a:ext uri="{0D108BD9-81ED-4DB2-BD59-A6C34878D82A}">
                    <a16:rowId xmlns:a16="http://schemas.microsoft.com/office/drawing/2014/main" val="414644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38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85" name="3 Rectángulo">
            <a:extLst>
              <a:ext uri="{FF2B5EF4-FFF2-40B4-BE49-F238E27FC236}">
                <a16:creationId xmlns:a16="http://schemas.microsoft.com/office/drawing/2014/main" id="{1F25CF4F-670E-44BB-929B-E8F0056A7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16" y="454813"/>
            <a:ext cx="11803234" cy="4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8" tIns="45639" rIns="91278" bIns="456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CO" sz="2445" dirty="0">
                <a:latin typeface="Arial Black" panose="020B0A04020102020204" pitchFamily="34" charset="0"/>
              </a:rPr>
              <a:t>Metas para el POA 2022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DBEFD3-DFFF-4B01-A352-56FB81D9E81C}"/>
              </a:ext>
            </a:extLst>
          </p:cNvPr>
          <p:cNvGraphicFramePr>
            <a:graphicFrameLocks noGrp="1"/>
          </p:cNvGraphicFramePr>
          <p:nvPr/>
        </p:nvGraphicFramePr>
        <p:xfrm>
          <a:off x="773155" y="923239"/>
          <a:ext cx="11339556" cy="5303243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245566">
                  <a:extLst>
                    <a:ext uri="{9D8B030D-6E8A-4147-A177-3AD203B41FA5}">
                      <a16:colId xmlns:a16="http://schemas.microsoft.com/office/drawing/2014/main" val="2760296423"/>
                    </a:ext>
                  </a:extLst>
                </a:gridCol>
                <a:gridCol w="6720765">
                  <a:extLst>
                    <a:ext uri="{9D8B030D-6E8A-4147-A177-3AD203B41FA5}">
                      <a16:colId xmlns:a16="http://schemas.microsoft.com/office/drawing/2014/main" val="2181820045"/>
                    </a:ext>
                  </a:extLst>
                </a:gridCol>
                <a:gridCol w="2373225">
                  <a:extLst>
                    <a:ext uri="{9D8B030D-6E8A-4147-A177-3AD203B41FA5}">
                      <a16:colId xmlns:a16="http://schemas.microsoft.com/office/drawing/2014/main" val="4105810305"/>
                    </a:ext>
                  </a:extLst>
                </a:gridCol>
              </a:tblGrid>
              <a:tr h="312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Proceso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Actividad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extLst>
                  <a:ext uri="{0D108BD9-81ED-4DB2-BD59-A6C34878D82A}">
                    <a16:rowId xmlns:a16="http://schemas.microsoft.com/office/drawing/2014/main" val="3111855048"/>
                  </a:ext>
                </a:extLst>
              </a:tr>
              <a:tr h="91552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 TALENTO HUMANO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29" marR="38029" marT="0" marB="0" anchor="ctr"/>
                </a:tc>
                <a:tc>
                  <a:txBody>
                    <a:bodyPr/>
                    <a:lstStyle/>
                    <a:p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</a:rPr>
                        <a:t>Consolidar la reactivación del </a:t>
                      </a:r>
                      <a:r>
                        <a:rPr lang="es-CO" sz="1800" b="1" kern="1200" dirty="0">
                          <a:solidFill>
                            <a:srgbClr val="000000"/>
                          </a:solidFill>
                          <a:effectLst/>
                        </a:rPr>
                        <a:t>Comité de Ética</a:t>
                      </a: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</a:rPr>
                        <a:t>, socialización del </a:t>
                      </a:r>
                      <a:r>
                        <a:rPr lang="es-CO" sz="1800" b="1" kern="1200" dirty="0">
                          <a:solidFill>
                            <a:srgbClr val="000000"/>
                          </a:solidFill>
                          <a:effectLst/>
                        </a:rPr>
                        <a:t>Código de Integridad.</a:t>
                      </a:r>
                      <a:endParaRPr lang="es-CO" sz="1800" b="1" dirty="0"/>
                    </a:p>
                  </a:txBody>
                  <a:tcPr marL="38029" marR="380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/>
                        </a:rPr>
                        <a:t> 100%</a:t>
                      </a:r>
                      <a:endParaRPr lang="es-CO" dirty="0"/>
                    </a:p>
                  </a:txBody>
                  <a:tcPr marL="38029" marR="38029" marT="0" marB="0"/>
                </a:tc>
                <a:extLst>
                  <a:ext uri="{0D108BD9-81ED-4DB2-BD59-A6C34878D82A}">
                    <a16:rowId xmlns:a16="http://schemas.microsoft.com/office/drawing/2014/main" val="3866201920"/>
                  </a:ext>
                </a:extLst>
              </a:tr>
              <a:tr h="3540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</a:rPr>
                        <a:t>Implementación del </a:t>
                      </a:r>
                      <a:r>
                        <a:rPr lang="es-CO" sz="1800" b="1" kern="1200" dirty="0">
                          <a:solidFill>
                            <a:srgbClr val="000000"/>
                          </a:solidFill>
                          <a:effectLst/>
                        </a:rPr>
                        <a:t>MIPG-</a:t>
                      </a:r>
                      <a:r>
                        <a:rPr lang="es-CO" sz="1800" b="1" kern="1200" dirty="0" err="1">
                          <a:solidFill>
                            <a:srgbClr val="000000"/>
                          </a:solidFill>
                          <a:effectLst/>
                        </a:rPr>
                        <a:t>Furag</a:t>
                      </a:r>
                      <a:endParaRPr lang="es-CO" sz="1800" b="1" dirty="0"/>
                    </a:p>
                  </a:txBody>
                  <a:tcPr marL="38029" marR="380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/>
                        </a:rPr>
                        <a:t> 100%</a:t>
                      </a:r>
                      <a:endParaRPr lang="es-CO" dirty="0"/>
                    </a:p>
                  </a:txBody>
                  <a:tcPr marL="38029" marR="38029" marT="0" marB="0"/>
                </a:tc>
                <a:extLst>
                  <a:ext uri="{0D108BD9-81ED-4DB2-BD59-A6C34878D82A}">
                    <a16:rowId xmlns:a16="http://schemas.microsoft.com/office/drawing/2014/main" val="3663288583"/>
                  </a:ext>
                </a:extLst>
              </a:tr>
              <a:tr h="6103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Actualizar y sistematizar el archivo de </a:t>
                      </a: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</a:rPr>
                        <a:t>historias laborales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s-CO" sz="1800" dirty="0"/>
                    </a:p>
                  </a:txBody>
                  <a:tcPr marL="38029" marR="380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/>
                        </a:rPr>
                        <a:t> 100%</a:t>
                      </a:r>
                      <a:endParaRPr lang="es-CO" dirty="0"/>
                    </a:p>
                  </a:txBody>
                  <a:tcPr marL="38029" marR="38029" marT="0" marB="0"/>
                </a:tc>
                <a:extLst>
                  <a:ext uri="{0D108BD9-81ED-4DB2-BD59-A6C34878D82A}">
                    <a16:rowId xmlns:a16="http://schemas.microsoft.com/office/drawing/2014/main" val="3952709043"/>
                  </a:ext>
                </a:extLst>
              </a:tr>
              <a:tr h="755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 GESTIÓN LEGAL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effectLst/>
                        </a:rPr>
                        <a:t>Implementar un plan de trabajo para mantenimiento de las </a:t>
                      </a:r>
                      <a:r>
                        <a:rPr lang="es-MX" sz="1800" b="1" dirty="0">
                          <a:effectLst/>
                        </a:rPr>
                        <a:t>representaciones</a:t>
                      </a:r>
                      <a:r>
                        <a:rPr lang="es-MX" sz="1800" dirty="0">
                          <a:effectLst/>
                        </a:rPr>
                        <a:t> en órganos directivos y </a:t>
                      </a:r>
                      <a:r>
                        <a:rPr lang="es-MX" sz="1800" b="1" dirty="0">
                          <a:effectLst/>
                        </a:rPr>
                        <a:t>participación incluyente </a:t>
                      </a:r>
                      <a:r>
                        <a:rPr lang="es-MX" sz="1800" dirty="0">
                          <a:effectLst/>
                        </a:rPr>
                        <a:t>de las partes interesadas en las decisiones institucionales.</a:t>
                      </a:r>
                      <a:endParaRPr lang="es-CO" sz="1800" dirty="0"/>
                    </a:p>
                  </a:txBody>
                  <a:tcPr marL="38029" marR="380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/>
                        </a:rPr>
                        <a:t> 100%</a:t>
                      </a:r>
                      <a:endParaRPr lang="es-CO" dirty="0"/>
                    </a:p>
                  </a:txBody>
                  <a:tcPr marL="38029" marR="38029" marT="0" marB="0"/>
                </a:tc>
                <a:extLst>
                  <a:ext uri="{0D108BD9-81ED-4DB2-BD59-A6C34878D82A}">
                    <a16:rowId xmlns:a16="http://schemas.microsoft.com/office/drawing/2014/main" val="4133247972"/>
                  </a:ext>
                </a:extLst>
              </a:tr>
              <a:tr h="1372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 GESTIÓN DOCUMENTAL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29" marR="38029" marT="0" marB="0"/>
                </a:tc>
                <a:tc>
                  <a:txBody>
                    <a:bodyPr/>
                    <a:lstStyle/>
                    <a:p>
                      <a:r>
                        <a:rPr lang="es-CO" sz="1800" dirty="0">
                          <a:effectLst/>
                        </a:rPr>
                        <a:t>Aplicar la </a:t>
                      </a:r>
                      <a:r>
                        <a:rPr lang="es-CO" sz="1800" b="1" dirty="0">
                          <a:effectLst/>
                        </a:rPr>
                        <a:t>política del cero papel</a:t>
                      </a:r>
                      <a:r>
                        <a:rPr lang="es-CO" sz="1800" dirty="0">
                          <a:effectLst/>
                        </a:rPr>
                        <a:t> en las TRD, estableciendo que en este formato solo se mantendrán los documentos históricos, legales y contractuales y Avanzar en el proceso de digitalización de archivos con los recursos disponibles.</a:t>
                      </a:r>
                      <a:endParaRPr lang="es-CO" sz="1800" dirty="0"/>
                    </a:p>
                  </a:txBody>
                  <a:tcPr marL="38029" marR="380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/>
                        </a:rPr>
                        <a:t> 100%</a:t>
                      </a:r>
                      <a:endParaRPr lang="es-CO" dirty="0"/>
                    </a:p>
                  </a:txBody>
                  <a:tcPr marL="38029" marR="38029" marT="0" marB="0"/>
                </a:tc>
                <a:extLst>
                  <a:ext uri="{0D108BD9-81ED-4DB2-BD59-A6C34878D82A}">
                    <a16:rowId xmlns:a16="http://schemas.microsoft.com/office/drawing/2014/main" val="399798459"/>
                  </a:ext>
                </a:extLst>
              </a:tr>
              <a:tr h="915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 SEGUIMIENTO Y CONTROL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29" marR="38029" marT="0" marB="0" anchor="ctr"/>
                </a:tc>
                <a:tc>
                  <a:txBody>
                    <a:bodyPr/>
                    <a:lstStyle/>
                    <a:p>
                      <a:r>
                        <a:rPr lang="es-CO" sz="1800" dirty="0">
                          <a:effectLst/>
                        </a:rPr>
                        <a:t>Elaborar el </a:t>
                      </a:r>
                      <a:r>
                        <a:rPr lang="es-CO" sz="1800" b="1" dirty="0">
                          <a:effectLst/>
                        </a:rPr>
                        <a:t>Estatuto de Control Interno</a:t>
                      </a:r>
                      <a:r>
                        <a:rPr lang="es-CO" sz="1800" dirty="0">
                          <a:effectLst/>
                        </a:rPr>
                        <a:t> y  el Código de Ética del Auditor. </a:t>
                      </a:r>
                      <a:endParaRPr lang="es-CO" sz="1800" dirty="0"/>
                    </a:p>
                  </a:txBody>
                  <a:tcPr marL="38029" marR="380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effectLst/>
                        </a:rPr>
                        <a:t> 100%</a:t>
                      </a:r>
                      <a:endParaRPr lang="es-CO" dirty="0"/>
                    </a:p>
                  </a:txBody>
                  <a:tcPr marL="38029" marR="38029" marT="0" marB="0"/>
                </a:tc>
                <a:extLst>
                  <a:ext uri="{0D108BD9-81ED-4DB2-BD59-A6C34878D82A}">
                    <a16:rowId xmlns:a16="http://schemas.microsoft.com/office/drawing/2014/main" val="1930623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47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59FDC81-6008-4E76-B0B7-A865E59BA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75927"/>
              </p:ext>
            </p:extLst>
          </p:nvPr>
        </p:nvGraphicFramePr>
        <p:xfrm>
          <a:off x="3479476" y="993512"/>
          <a:ext cx="8708282" cy="2013188"/>
        </p:xfrm>
        <a:graphic>
          <a:graphicData uri="http://schemas.openxmlformats.org/drawingml/2006/table">
            <a:tbl>
              <a:tblPr/>
              <a:tblGrid>
                <a:gridCol w="2490788">
                  <a:extLst>
                    <a:ext uri="{9D8B030D-6E8A-4147-A177-3AD203B41FA5}">
                      <a16:colId xmlns:a16="http://schemas.microsoft.com/office/drawing/2014/main" val="4013550062"/>
                    </a:ext>
                  </a:extLst>
                </a:gridCol>
                <a:gridCol w="2224158">
                  <a:extLst>
                    <a:ext uri="{9D8B030D-6E8A-4147-A177-3AD203B41FA5}">
                      <a16:colId xmlns:a16="http://schemas.microsoft.com/office/drawing/2014/main" val="1195636464"/>
                    </a:ext>
                  </a:extLst>
                </a:gridCol>
                <a:gridCol w="1945299">
                  <a:extLst>
                    <a:ext uri="{9D8B030D-6E8A-4147-A177-3AD203B41FA5}">
                      <a16:colId xmlns:a16="http://schemas.microsoft.com/office/drawing/2014/main" val="166611120"/>
                    </a:ext>
                  </a:extLst>
                </a:gridCol>
                <a:gridCol w="2048037">
                  <a:extLst>
                    <a:ext uri="{9D8B030D-6E8A-4147-A177-3AD203B41FA5}">
                      <a16:colId xmlns:a16="http://schemas.microsoft.com/office/drawing/2014/main" val="1164793423"/>
                    </a:ext>
                  </a:extLst>
                </a:gridCol>
              </a:tblGrid>
              <a:tr h="441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FACULTAD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Número solicitudes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Horizonte de planeación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% Ejecución a 2021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75283"/>
                  </a:ext>
                </a:extLst>
              </a:tr>
              <a:tr h="2244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719414"/>
                  </a:ext>
                </a:extLst>
              </a:tr>
              <a:tr h="2244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FACEJA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9773"/>
                  </a:ext>
                </a:extLst>
              </a:tr>
              <a:tr h="2244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42699"/>
                  </a:ext>
                </a:extLst>
              </a:tr>
              <a:tr h="2244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454876"/>
                  </a:ext>
                </a:extLst>
              </a:tr>
              <a:tr h="2244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898047"/>
                  </a:ext>
                </a:extLst>
              </a:tr>
              <a:tr h="2244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370510"/>
                  </a:ext>
                </a:extLst>
              </a:tr>
              <a:tr h="2244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86" marR="7086" marT="7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92723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134308E-E361-4447-8756-373A3A168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709911"/>
              </p:ext>
            </p:extLst>
          </p:nvPr>
        </p:nvGraphicFramePr>
        <p:xfrm>
          <a:off x="3476105" y="3006700"/>
          <a:ext cx="799157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EB9CEA41-E279-4A77-B983-448FB19C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65" y="2130544"/>
            <a:ext cx="2804319" cy="276042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3166" tIns="46583" rIns="93166" bIns="46583" rtlCol="0" anchor="ctr">
            <a:normAutofit/>
          </a:bodyPr>
          <a:lstStyle/>
          <a:p>
            <a:pPr algn="ctr"/>
            <a:r>
              <a:rPr lang="en-US" sz="2649" dirty="0">
                <a:solidFill>
                  <a:srgbClr val="FFFFFF"/>
                </a:solidFill>
              </a:rPr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24557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CEA41-E279-4A77-B983-448FB19C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64" y="342404"/>
            <a:ext cx="10714137" cy="1350590"/>
          </a:xfrm>
        </p:spPr>
        <p:txBody>
          <a:bodyPr>
            <a:normAutofit/>
          </a:bodyPr>
          <a:lstStyle/>
          <a:p>
            <a:r>
              <a:rPr lang="es-CO" sz="2400" dirty="0"/>
              <a:t>% EJECUCIÓN PROYECTOS DE INVERSIÓN POR PROGRAMA ACADÉMICO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F959B52-9904-4C44-9186-A7B6BF86A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23041"/>
              </p:ext>
            </p:extLst>
          </p:nvPr>
        </p:nvGraphicFramePr>
        <p:xfrm>
          <a:off x="115715" y="1209846"/>
          <a:ext cx="12197357" cy="5750623"/>
        </p:xfrm>
        <a:graphic>
          <a:graphicData uri="http://schemas.openxmlformats.org/drawingml/2006/table">
            <a:tbl>
              <a:tblPr/>
              <a:tblGrid>
                <a:gridCol w="1106541">
                  <a:extLst>
                    <a:ext uri="{9D8B030D-6E8A-4147-A177-3AD203B41FA5}">
                      <a16:colId xmlns:a16="http://schemas.microsoft.com/office/drawing/2014/main" val="1994261400"/>
                    </a:ext>
                  </a:extLst>
                </a:gridCol>
                <a:gridCol w="2769176">
                  <a:extLst>
                    <a:ext uri="{9D8B030D-6E8A-4147-A177-3AD203B41FA5}">
                      <a16:colId xmlns:a16="http://schemas.microsoft.com/office/drawing/2014/main" val="2830402359"/>
                    </a:ext>
                  </a:extLst>
                </a:gridCol>
                <a:gridCol w="677474">
                  <a:extLst>
                    <a:ext uri="{9D8B030D-6E8A-4147-A177-3AD203B41FA5}">
                      <a16:colId xmlns:a16="http://schemas.microsoft.com/office/drawing/2014/main" val="2816583870"/>
                    </a:ext>
                  </a:extLst>
                </a:gridCol>
                <a:gridCol w="677474">
                  <a:extLst>
                    <a:ext uri="{9D8B030D-6E8A-4147-A177-3AD203B41FA5}">
                      <a16:colId xmlns:a16="http://schemas.microsoft.com/office/drawing/2014/main" val="1959815133"/>
                    </a:ext>
                  </a:extLst>
                </a:gridCol>
                <a:gridCol w="677474">
                  <a:extLst>
                    <a:ext uri="{9D8B030D-6E8A-4147-A177-3AD203B41FA5}">
                      <a16:colId xmlns:a16="http://schemas.microsoft.com/office/drawing/2014/main" val="1435325"/>
                    </a:ext>
                  </a:extLst>
                </a:gridCol>
                <a:gridCol w="677474">
                  <a:extLst>
                    <a:ext uri="{9D8B030D-6E8A-4147-A177-3AD203B41FA5}">
                      <a16:colId xmlns:a16="http://schemas.microsoft.com/office/drawing/2014/main" val="282608806"/>
                    </a:ext>
                  </a:extLst>
                </a:gridCol>
                <a:gridCol w="677474">
                  <a:extLst>
                    <a:ext uri="{9D8B030D-6E8A-4147-A177-3AD203B41FA5}">
                      <a16:colId xmlns:a16="http://schemas.microsoft.com/office/drawing/2014/main" val="934011598"/>
                    </a:ext>
                  </a:extLst>
                </a:gridCol>
                <a:gridCol w="677474">
                  <a:extLst>
                    <a:ext uri="{9D8B030D-6E8A-4147-A177-3AD203B41FA5}">
                      <a16:colId xmlns:a16="http://schemas.microsoft.com/office/drawing/2014/main" val="2656219358"/>
                    </a:ext>
                  </a:extLst>
                </a:gridCol>
                <a:gridCol w="677474">
                  <a:extLst>
                    <a:ext uri="{9D8B030D-6E8A-4147-A177-3AD203B41FA5}">
                      <a16:colId xmlns:a16="http://schemas.microsoft.com/office/drawing/2014/main" val="2660907418"/>
                    </a:ext>
                  </a:extLst>
                </a:gridCol>
                <a:gridCol w="645696">
                  <a:extLst>
                    <a:ext uri="{9D8B030D-6E8A-4147-A177-3AD203B41FA5}">
                      <a16:colId xmlns:a16="http://schemas.microsoft.com/office/drawing/2014/main" val="2498178268"/>
                    </a:ext>
                  </a:extLst>
                </a:gridCol>
                <a:gridCol w="709252">
                  <a:extLst>
                    <a:ext uri="{9D8B030D-6E8A-4147-A177-3AD203B41FA5}">
                      <a16:colId xmlns:a16="http://schemas.microsoft.com/office/drawing/2014/main" val="1385245586"/>
                    </a:ext>
                  </a:extLst>
                </a:gridCol>
                <a:gridCol w="677474">
                  <a:extLst>
                    <a:ext uri="{9D8B030D-6E8A-4147-A177-3AD203B41FA5}">
                      <a16:colId xmlns:a16="http://schemas.microsoft.com/office/drawing/2014/main" val="3393573673"/>
                    </a:ext>
                  </a:extLst>
                </a:gridCol>
                <a:gridCol w="1546900">
                  <a:extLst>
                    <a:ext uri="{9D8B030D-6E8A-4147-A177-3AD203B41FA5}">
                      <a16:colId xmlns:a16="http://schemas.microsoft.com/office/drawing/2014/main" val="399259389"/>
                    </a:ext>
                  </a:extLst>
                </a:gridCol>
              </a:tblGrid>
              <a:tr h="2463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FACULTAD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PROGRAMA ACADÉMICO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  2.018 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  2.019 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  2.020 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  2.021 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  2.022 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  2.023 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  2.024 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  2.025 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  2.026 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  2.027 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% EJECUCIÓN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99724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Acuicultura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55686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Admon en Salud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350338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FACEJA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AFNI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528125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Bacteriología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93516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Biología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59955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FACEJA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61919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 Admon Total de la Calidad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278003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 Higiene y Seguridad Industrial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9446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Estadística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69859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894645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Geografía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03492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Agronomica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8965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de Alimentos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29022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de sistemas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26210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Industrial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354691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Mecanica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95785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Ambiental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55775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Artistica Música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215284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Educacion Infantil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008789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Español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68290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Informatica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97039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Ingles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577177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Sociales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96208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Maestría Ciencias Agrícolas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550846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Maestría en Biotecnología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736857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Maestría en Ciencias Agroalimentarias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468738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Maestria en Ciencias Sociales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71162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Maestria en Microbiologia Tropical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68430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Maestria en Salud Publica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91464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Matemáticas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0038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22329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384056"/>
                  </a:ext>
                </a:extLst>
              </a:tr>
              <a:tr h="16143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Regencia En Farmacia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75562"/>
                  </a:ext>
                </a:extLst>
              </a:tr>
              <a:tr h="1769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UNICORDOBA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6158" marR="6158" marT="61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06500"/>
                  </a:ext>
                </a:extLst>
              </a:tr>
            </a:tbl>
          </a:graphicData>
        </a:graphic>
      </p:graphicFrame>
      <p:sp>
        <p:nvSpPr>
          <p:cNvPr id="4" name="3 Rectángulo">
            <a:extLst>
              <a:ext uri="{FF2B5EF4-FFF2-40B4-BE49-F238E27FC236}">
                <a16:creationId xmlns:a16="http://schemas.microsoft.com/office/drawing/2014/main" id="{DBA341FB-1DB7-4B88-909F-692B53739142}"/>
              </a:ext>
            </a:extLst>
          </p:cNvPr>
          <p:cNvSpPr/>
          <p:nvPr/>
        </p:nvSpPr>
        <p:spPr>
          <a:xfrm>
            <a:off x="672881" y="446350"/>
            <a:ext cx="11802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dirty="0">
                <a:latin typeface="Arial Black" panose="020B0A04020102020204" pitchFamily="34" charset="0"/>
              </a:rPr>
              <a:t>E</a:t>
            </a:r>
            <a:r>
              <a:rPr lang="es-CO" sz="2000" dirty="0">
                <a:latin typeface="Arial Black" panose="020B0A04020102020204" pitchFamily="34" charset="0"/>
              </a:rPr>
              <a:t>JECUCION DE PANES DE MEJORAMIENTOS DE PROGRAMAS ACADÉMICOS</a:t>
            </a:r>
          </a:p>
        </p:txBody>
      </p:sp>
    </p:spTree>
    <p:extLst>
      <p:ext uri="{BB962C8B-B14F-4D97-AF65-F5344CB8AC3E}">
        <p14:creationId xmlns:p14="http://schemas.microsoft.com/office/powerpoint/2010/main" val="119701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CEA41-E279-4A77-B983-448FB19C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64" y="215950"/>
            <a:ext cx="10714137" cy="1350590"/>
          </a:xfrm>
        </p:spPr>
        <p:txBody>
          <a:bodyPr>
            <a:normAutofit/>
          </a:bodyPr>
          <a:lstStyle/>
          <a:p>
            <a:r>
              <a:rPr lang="es-CO" sz="2400" dirty="0"/>
              <a:t>NECESIDADES PENDIENTES POR EJECUCIÓN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89A6223-1AA0-4830-8369-FC287C1C6412}"/>
              </a:ext>
            </a:extLst>
          </p:cNvPr>
          <p:cNvGraphicFramePr>
            <a:graphicFrameLocks noGrp="1"/>
          </p:cNvGraphicFramePr>
          <p:nvPr/>
        </p:nvGraphicFramePr>
        <p:xfrm>
          <a:off x="551865" y="1142639"/>
          <a:ext cx="10714135" cy="5075269"/>
        </p:xfrm>
        <a:graphic>
          <a:graphicData uri="http://schemas.openxmlformats.org/drawingml/2006/table">
            <a:tbl>
              <a:tblPr/>
              <a:tblGrid>
                <a:gridCol w="1036006">
                  <a:extLst>
                    <a:ext uri="{9D8B030D-6E8A-4147-A177-3AD203B41FA5}">
                      <a16:colId xmlns:a16="http://schemas.microsoft.com/office/drawing/2014/main" val="3731086193"/>
                    </a:ext>
                  </a:extLst>
                </a:gridCol>
                <a:gridCol w="2085125">
                  <a:extLst>
                    <a:ext uri="{9D8B030D-6E8A-4147-A177-3AD203B41FA5}">
                      <a16:colId xmlns:a16="http://schemas.microsoft.com/office/drawing/2014/main" val="2917834224"/>
                    </a:ext>
                  </a:extLst>
                </a:gridCol>
                <a:gridCol w="5914413">
                  <a:extLst>
                    <a:ext uri="{9D8B030D-6E8A-4147-A177-3AD203B41FA5}">
                      <a16:colId xmlns:a16="http://schemas.microsoft.com/office/drawing/2014/main" val="807466396"/>
                    </a:ext>
                  </a:extLst>
                </a:gridCol>
                <a:gridCol w="799954">
                  <a:extLst>
                    <a:ext uri="{9D8B030D-6E8A-4147-A177-3AD203B41FA5}">
                      <a16:colId xmlns:a16="http://schemas.microsoft.com/office/drawing/2014/main" val="1790788767"/>
                    </a:ext>
                  </a:extLst>
                </a:gridCol>
                <a:gridCol w="878637">
                  <a:extLst>
                    <a:ext uri="{9D8B030D-6E8A-4147-A177-3AD203B41FA5}">
                      <a16:colId xmlns:a16="http://schemas.microsoft.com/office/drawing/2014/main" val="1094869642"/>
                    </a:ext>
                  </a:extLst>
                </a:gridCol>
              </a:tblGrid>
              <a:tr h="583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FACULTAD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INVERSIÓN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AVANCE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944571"/>
                  </a:ext>
                </a:extLst>
              </a:tr>
              <a:tr h="3176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Biología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televisores para las aulas 311, 313, 11A1, 11A2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78008"/>
                  </a:ext>
                </a:extLst>
              </a:tr>
              <a:tr h="6247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y diseños para el pavimento de vías internas en el Campus Berástegui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92539"/>
                  </a:ext>
                </a:extLst>
              </a:tr>
              <a:tr h="10501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Adecuación de los laboratorios de Morfofisiología y el IIBT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577246"/>
                  </a:ext>
                </a:extLst>
              </a:tr>
              <a:tr h="6247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y diseños para la construcción de Parqueaderos en el Campus Berástegui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590031"/>
                  </a:ext>
                </a:extLst>
              </a:tr>
              <a:tr h="6247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Adecuación de los laboratorios de Biología y Química, en el lugar donde operaba el laboratorio de Necropsia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18921"/>
                  </a:ext>
                </a:extLst>
              </a:tr>
              <a:tr h="6247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Maestría en Ciencias Agroalimentarias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Adecuación de infraestructura física del Departamento de Ingeniería de Alimentos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136463"/>
                  </a:ext>
                </a:extLst>
              </a:tr>
              <a:tr h="6247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Mecanica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y diseños para la Construcción del nuevo Bloque 25 laboratorio de Termofluidos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34" marR="7434" marT="7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4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57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CEA41-E279-4A77-B983-448FB19C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64" y="359966"/>
            <a:ext cx="10714137" cy="1350590"/>
          </a:xfrm>
        </p:spPr>
        <p:txBody>
          <a:bodyPr>
            <a:normAutofit/>
          </a:bodyPr>
          <a:lstStyle/>
          <a:p>
            <a:r>
              <a:rPr lang="es-CO" sz="2400" dirty="0"/>
              <a:t>NÚMERO DE SOLICITUDES PROYECTOS DE INVERSIÓN POR PROGRAMA ACADÉMICO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6D83336-87B9-42C5-9BAD-FA7C223E1B34}"/>
              </a:ext>
            </a:extLst>
          </p:cNvPr>
          <p:cNvGraphicFramePr>
            <a:graphicFrameLocks noGrp="1"/>
          </p:cNvGraphicFramePr>
          <p:nvPr/>
        </p:nvGraphicFramePr>
        <p:xfrm>
          <a:off x="302162" y="1276591"/>
          <a:ext cx="11834650" cy="5656315"/>
        </p:xfrm>
        <a:graphic>
          <a:graphicData uri="http://schemas.openxmlformats.org/drawingml/2006/table">
            <a:tbl>
              <a:tblPr/>
              <a:tblGrid>
                <a:gridCol w="1639741">
                  <a:extLst>
                    <a:ext uri="{9D8B030D-6E8A-4147-A177-3AD203B41FA5}">
                      <a16:colId xmlns:a16="http://schemas.microsoft.com/office/drawing/2014/main" val="1385245135"/>
                    </a:ext>
                  </a:extLst>
                </a:gridCol>
                <a:gridCol w="2495258">
                  <a:extLst>
                    <a:ext uri="{9D8B030D-6E8A-4147-A177-3AD203B41FA5}">
                      <a16:colId xmlns:a16="http://schemas.microsoft.com/office/drawing/2014/main" val="3234498711"/>
                    </a:ext>
                  </a:extLst>
                </a:gridCol>
                <a:gridCol w="662007">
                  <a:extLst>
                    <a:ext uri="{9D8B030D-6E8A-4147-A177-3AD203B41FA5}">
                      <a16:colId xmlns:a16="http://schemas.microsoft.com/office/drawing/2014/main" val="288404618"/>
                    </a:ext>
                  </a:extLst>
                </a:gridCol>
                <a:gridCol w="662007">
                  <a:extLst>
                    <a:ext uri="{9D8B030D-6E8A-4147-A177-3AD203B41FA5}">
                      <a16:colId xmlns:a16="http://schemas.microsoft.com/office/drawing/2014/main" val="809305812"/>
                    </a:ext>
                  </a:extLst>
                </a:gridCol>
                <a:gridCol w="662007">
                  <a:extLst>
                    <a:ext uri="{9D8B030D-6E8A-4147-A177-3AD203B41FA5}">
                      <a16:colId xmlns:a16="http://schemas.microsoft.com/office/drawing/2014/main" val="3797426630"/>
                    </a:ext>
                  </a:extLst>
                </a:gridCol>
                <a:gridCol w="662007">
                  <a:extLst>
                    <a:ext uri="{9D8B030D-6E8A-4147-A177-3AD203B41FA5}">
                      <a16:colId xmlns:a16="http://schemas.microsoft.com/office/drawing/2014/main" val="157942018"/>
                    </a:ext>
                  </a:extLst>
                </a:gridCol>
                <a:gridCol w="662007">
                  <a:extLst>
                    <a:ext uri="{9D8B030D-6E8A-4147-A177-3AD203B41FA5}">
                      <a16:colId xmlns:a16="http://schemas.microsoft.com/office/drawing/2014/main" val="4185113010"/>
                    </a:ext>
                  </a:extLst>
                </a:gridCol>
                <a:gridCol w="662007">
                  <a:extLst>
                    <a:ext uri="{9D8B030D-6E8A-4147-A177-3AD203B41FA5}">
                      <a16:colId xmlns:a16="http://schemas.microsoft.com/office/drawing/2014/main" val="2144412460"/>
                    </a:ext>
                  </a:extLst>
                </a:gridCol>
                <a:gridCol w="662007">
                  <a:extLst>
                    <a:ext uri="{9D8B030D-6E8A-4147-A177-3AD203B41FA5}">
                      <a16:colId xmlns:a16="http://schemas.microsoft.com/office/drawing/2014/main" val="3948628322"/>
                    </a:ext>
                  </a:extLst>
                </a:gridCol>
                <a:gridCol w="662007">
                  <a:extLst>
                    <a:ext uri="{9D8B030D-6E8A-4147-A177-3AD203B41FA5}">
                      <a16:colId xmlns:a16="http://schemas.microsoft.com/office/drawing/2014/main" val="2265229641"/>
                    </a:ext>
                  </a:extLst>
                </a:gridCol>
                <a:gridCol w="662007">
                  <a:extLst>
                    <a:ext uri="{9D8B030D-6E8A-4147-A177-3AD203B41FA5}">
                      <a16:colId xmlns:a16="http://schemas.microsoft.com/office/drawing/2014/main" val="3805131119"/>
                    </a:ext>
                  </a:extLst>
                </a:gridCol>
                <a:gridCol w="662007">
                  <a:extLst>
                    <a:ext uri="{9D8B030D-6E8A-4147-A177-3AD203B41FA5}">
                      <a16:colId xmlns:a16="http://schemas.microsoft.com/office/drawing/2014/main" val="830924699"/>
                    </a:ext>
                  </a:extLst>
                </a:gridCol>
                <a:gridCol w="1079581">
                  <a:extLst>
                    <a:ext uri="{9D8B030D-6E8A-4147-A177-3AD203B41FA5}">
                      <a16:colId xmlns:a16="http://schemas.microsoft.com/office/drawing/2014/main" val="303323502"/>
                    </a:ext>
                  </a:extLst>
                </a:gridCol>
              </a:tblGrid>
              <a:tr h="1616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FACULTAD,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PROGRAMA ACADÉMICO</a:t>
                      </a:r>
                    </a:p>
                  </a:txBody>
                  <a:tcPr marL="6331" marR="6331" marT="6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2.018  </a:t>
                      </a:r>
                    </a:p>
                  </a:txBody>
                  <a:tcPr marL="6331" marR="6331" marT="6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2.019  </a:t>
                      </a:r>
                    </a:p>
                  </a:txBody>
                  <a:tcPr marL="6331" marR="6331" marT="6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2.020  </a:t>
                      </a:r>
                    </a:p>
                  </a:txBody>
                  <a:tcPr marL="6331" marR="6331" marT="6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2.021  </a:t>
                      </a:r>
                    </a:p>
                  </a:txBody>
                  <a:tcPr marL="6331" marR="6331" marT="6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2.022  </a:t>
                      </a:r>
                    </a:p>
                  </a:txBody>
                  <a:tcPr marL="6331" marR="6331" marT="6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2.023  </a:t>
                      </a:r>
                    </a:p>
                  </a:txBody>
                  <a:tcPr marL="6331" marR="6331" marT="6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2.024  </a:t>
                      </a:r>
                    </a:p>
                  </a:txBody>
                  <a:tcPr marL="6331" marR="6331" marT="6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2.025  </a:t>
                      </a:r>
                    </a:p>
                  </a:txBody>
                  <a:tcPr marL="6331" marR="6331" marT="6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2.026  </a:t>
                      </a:r>
                    </a:p>
                  </a:txBody>
                  <a:tcPr marL="6331" marR="6331" marT="6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 2.027  </a:t>
                      </a:r>
                    </a:p>
                  </a:txBody>
                  <a:tcPr marL="6331" marR="6331" marT="6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Total general</a:t>
                      </a:r>
                    </a:p>
                  </a:txBody>
                  <a:tcPr marL="6331" marR="6331" marT="6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80319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Artistica Música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431467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Educacion Infantil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510527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Español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48294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Lic. Informatica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388250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Ingles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808717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Lic. Sociales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57752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Maestria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Ciencias Sociales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805624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FACEJA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AFNI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0423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FACEJA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59427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Biología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91589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Estadística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1311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Física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47892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Geografía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66454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Maestría en Biotecnología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609774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Matemáticas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52751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FACIBAS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7279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FCA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Ing Agronomica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59532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Maestría Ciencias Agrícolas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55153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 Admon Total de la Calidad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39226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 Higiene y Seguridad Industrial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525964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Ing de Alimentos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611526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de sistemas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49102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 Industrial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615780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Ing Mecanica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500658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Ingenieria Ambiental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672252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Maestría en Ciencias Agroalimentarias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25123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Acuicultura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58606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Maestria en Microbiologia Tropical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7989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MVZ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01816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Admon en Salud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02952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Bacteriología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53048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Maestria en Salud Publica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41663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Regencia En Farmacia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79358"/>
                  </a:ext>
                </a:extLst>
              </a:tr>
              <a:tr h="1616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UNICORDOBA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31" marR="6331" marT="6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32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253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84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>
            <a:extLst>
              <a:ext uri="{FF2B5EF4-FFF2-40B4-BE49-F238E27FC236}">
                <a16:creationId xmlns:a16="http://schemas.microsoft.com/office/drawing/2014/main" id="{1463BC68-565C-49E7-85C8-4736548EB46A}"/>
              </a:ext>
            </a:extLst>
          </p:cNvPr>
          <p:cNvSpPr/>
          <p:nvPr/>
        </p:nvSpPr>
        <p:spPr>
          <a:xfrm>
            <a:off x="540664" y="673878"/>
            <a:ext cx="11802909" cy="45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388" dirty="0">
                <a:latin typeface="Arial Black" panose="020B0A04020102020204" pitchFamily="34" charset="0"/>
              </a:rPr>
              <a:t>Seguimiento Plan de Gobierno</a:t>
            </a:r>
            <a:endParaRPr lang="es-CO" sz="2388" dirty="0">
              <a:latin typeface="Arial Black" panose="020B0A04020102020204" pitchFamily="34" charset="0"/>
            </a:endParaRPr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6446769D-4117-418F-90B6-DB55EC97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718" y="6048871"/>
            <a:ext cx="7283450" cy="3079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rgbClr val="000000"/>
                </a:solidFill>
                <a:latin typeface="Arial" panose="020B0604020202020204" pitchFamily="34" charset="0"/>
              </a:rPr>
              <a:t>EL PLAN DE GOBIERNO 2016-2020 LOGRÓ UNA EJECUCIÓN TOTAL DEL </a:t>
            </a:r>
            <a:r>
              <a:rPr lang="es-CO" altLang="es-CO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90%</a:t>
            </a:r>
            <a:endParaRPr lang="es-CO" altLang="es-CO" sz="12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9 Rectángulo">
            <a:extLst>
              <a:ext uri="{FF2B5EF4-FFF2-40B4-BE49-F238E27FC236}">
                <a16:creationId xmlns:a16="http://schemas.microsoft.com/office/drawing/2014/main" id="{68BBB970-0A58-4232-B687-FD9E0813A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2306" y="6455271"/>
            <a:ext cx="23860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000" b="1">
                <a:solidFill>
                  <a:srgbClr val="000000"/>
                </a:solidFill>
                <a:latin typeface="Arial" panose="020B0604020202020204" pitchFamily="34" charset="0"/>
              </a:rPr>
              <a:t>* Cifras correspondientes a Sep/2020</a:t>
            </a:r>
          </a:p>
        </p:txBody>
      </p:sp>
      <p:sp>
        <p:nvSpPr>
          <p:cNvPr id="12" name="9 CuadroTexto">
            <a:extLst>
              <a:ext uri="{FF2B5EF4-FFF2-40B4-BE49-F238E27FC236}">
                <a16:creationId xmlns:a16="http://schemas.microsoft.com/office/drawing/2014/main" id="{CD6A4B9F-F9C8-4E90-BB31-67B907350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043" y="918468"/>
            <a:ext cx="38544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500" b="1" dirty="0">
                <a:solidFill>
                  <a:srgbClr val="000000"/>
                </a:solidFill>
                <a:latin typeface="Arial" panose="020B0604020202020204" pitchFamily="34" charset="0"/>
              </a:rPr>
              <a:t>EJES PLAN DE GOBIERNO 2016-2021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54C4C03-1F54-482F-8454-28031B657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276531"/>
              </p:ext>
            </p:extLst>
          </p:nvPr>
        </p:nvGraphicFramePr>
        <p:xfrm>
          <a:off x="6581202" y="2438449"/>
          <a:ext cx="5750572" cy="3448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14F5E49-AC2D-47B7-87B3-E6006D3B9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94185"/>
              </p:ext>
            </p:extLst>
          </p:nvPr>
        </p:nvGraphicFramePr>
        <p:xfrm>
          <a:off x="234430" y="1350516"/>
          <a:ext cx="6192688" cy="2686050"/>
        </p:xfrm>
        <a:graphic>
          <a:graphicData uri="http://schemas.openxmlformats.org/drawingml/2006/table">
            <a:tbl>
              <a:tblPr/>
              <a:tblGrid>
                <a:gridCol w="4826175">
                  <a:extLst>
                    <a:ext uri="{9D8B030D-6E8A-4147-A177-3AD203B41FA5}">
                      <a16:colId xmlns:a16="http://schemas.microsoft.com/office/drawing/2014/main" val="1843364078"/>
                    </a:ext>
                  </a:extLst>
                </a:gridCol>
                <a:gridCol w="1366513">
                  <a:extLst>
                    <a:ext uri="{9D8B030D-6E8A-4147-A177-3AD203B41FA5}">
                      <a16:colId xmlns:a16="http://schemas.microsoft.com/office/drawing/2014/main" val="2906664347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EJECUCIÓN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6742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MODERNIZACION ADMINISTRATIVA Y BUEN GOBIERNO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884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INSTITUCIONAL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78866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6165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INTERNACIONALIZACION PARA LA GLOBALIZACION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20056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CALIDAD, PERTINENCIA Y COBERTURA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369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INTERACCIÓN ENTRE: INVESTIGACIÓN, TECNOLOGÍA Y SOCIEDAD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54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RELACIÓN: ACADEMIA-SOCIEDAD-SECTOR PRODUCTIVO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08132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86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56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471212" y="406408"/>
            <a:ext cx="5969632" cy="53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dirty="0">
                <a:latin typeface="Arial Black" panose="020B0A04020102020204" pitchFamily="34" charset="0"/>
              </a:rPr>
              <a:t>Seguimiento al POA 2021</a:t>
            </a:r>
          </a:p>
        </p:txBody>
      </p:sp>
      <p:sp>
        <p:nvSpPr>
          <p:cNvPr id="4" name="1 Rectángulo">
            <a:extLst>
              <a:ext uri="{FF2B5EF4-FFF2-40B4-BE49-F238E27FC236}">
                <a16:creationId xmlns:a16="http://schemas.microsoft.com/office/drawing/2014/main" id="{6EDF1E5C-B68E-4AF1-9A4C-13FAF39D0A6F}"/>
              </a:ext>
            </a:extLst>
          </p:cNvPr>
          <p:cNvSpPr/>
          <p:nvPr/>
        </p:nvSpPr>
        <p:spPr>
          <a:xfrm>
            <a:off x="3132864" y="952350"/>
            <a:ext cx="6211094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sz="2800" dirty="0"/>
              <a:t>Facultades</a:t>
            </a:r>
          </a:p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sz="1400" dirty="0"/>
              <a:t>(Enero-Diciembre)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44DF9DA-4D8E-41F4-8937-391A05527D38}"/>
              </a:ext>
            </a:extLst>
          </p:cNvPr>
          <p:cNvSpPr/>
          <p:nvPr/>
        </p:nvSpPr>
        <p:spPr>
          <a:xfrm>
            <a:off x="7555670" y="774452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90%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CBF4E74-6F8A-476A-A19E-B37566622229}"/>
              </a:ext>
            </a:extLst>
          </p:cNvPr>
          <p:cNvCxnSpPr>
            <a:cxnSpLocks/>
          </p:cNvCxnSpPr>
          <p:nvPr/>
        </p:nvCxnSpPr>
        <p:spPr>
          <a:xfrm>
            <a:off x="594470" y="2574652"/>
            <a:ext cx="11377264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E67E957-5429-45E3-B922-C6748E584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377889"/>
              </p:ext>
            </p:extLst>
          </p:nvPr>
        </p:nvGraphicFramePr>
        <p:xfrm>
          <a:off x="18406" y="1782564"/>
          <a:ext cx="12181024" cy="326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140EA84-B992-4ECA-89FD-E49922E3F9D5}"/>
              </a:ext>
            </a:extLst>
          </p:cNvPr>
          <p:cNvSpPr/>
          <p:nvPr/>
        </p:nvSpPr>
        <p:spPr>
          <a:xfrm>
            <a:off x="5293414" y="5971802"/>
            <a:ext cx="5084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POA general 92%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78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471212" y="406408"/>
            <a:ext cx="5969632" cy="53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dirty="0">
                <a:latin typeface="Arial Black" panose="020B0A04020102020204" pitchFamily="34" charset="0"/>
              </a:rPr>
              <a:t>Seguimiento al POA 2021</a:t>
            </a:r>
          </a:p>
        </p:txBody>
      </p:sp>
      <p:sp>
        <p:nvSpPr>
          <p:cNvPr id="4" name="1 Rectángulo">
            <a:extLst>
              <a:ext uri="{FF2B5EF4-FFF2-40B4-BE49-F238E27FC236}">
                <a16:creationId xmlns:a16="http://schemas.microsoft.com/office/drawing/2014/main" id="{6EDF1E5C-B68E-4AF1-9A4C-13FAF39D0A6F}"/>
              </a:ext>
            </a:extLst>
          </p:cNvPr>
          <p:cNvSpPr/>
          <p:nvPr/>
        </p:nvSpPr>
        <p:spPr>
          <a:xfrm>
            <a:off x="6283102" y="1333673"/>
            <a:ext cx="6211094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sz="2800" dirty="0"/>
              <a:t>Procesos Misionales</a:t>
            </a:r>
          </a:p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s-CO" sz="2800" dirty="0"/>
          </a:p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sz="2800" dirty="0"/>
              <a:t>Procesos Estratégicos</a:t>
            </a:r>
            <a:endParaRPr lang="es-CO" sz="1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0F5E90-8844-453F-96CD-B5E94740B20A}"/>
              </a:ext>
            </a:extLst>
          </p:cNvPr>
          <p:cNvSpPr/>
          <p:nvPr/>
        </p:nvSpPr>
        <p:spPr>
          <a:xfrm>
            <a:off x="4933319" y="263439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86%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6804FFD-27D2-40AB-9B02-C188963359DB}"/>
              </a:ext>
            </a:extLst>
          </p:cNvPr>
          <p:cNvSpPr/>
          <p:nvPr/>
        </p:nvSpPr>
        <p:spPr>
          <a:xfrm>
            <a:off x="10352950" y="2587426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94</a:t>
            </a:r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E03C27-F22A-4689-9C71-1F34B2EE6301}"/>
              </a:ext>
            </a:extLst>
          </p:cNvPr>
          <p:cNvSpPr txBox="1"/>
          <p:nvPr/>
        </p:nvSpPr>
        <p:spPr>
          <a:xfrm>
            <a:off x="7357184" y="846460"/>
            <a:ext cx="6342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sz="2400" dirty="0"/>
              <a:t>(Enero-Diciembre)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B6F59CD-8ADA-4412-819D-F912414CCF66}"/>
              </a:ext>
            </a:extLst>
          </p:cNvPr>
          <p:cNvCxnSpPr>
            <a:cxnSpLocks/>
          </p:cNvCxnSpPr>
          <p:nvPr/>
        </p:nvCxnSpPr>
        <p:spPr>
          <a:xfrm>
            <a:off x="473003" y="1062484"/>
            <a:ext cx="4657971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B8BD284-894E-464C-99B3-2ED27D3D9CCD}"/>
              </a:ext>
            </a:extLst>
          </p:cNvPr>
          <p:cNvCxnSpPr>
            <a:cxnSpLocks/>
          </p:cNvCxnSpPr>
          <p:nvPr/>
        </p:nvCxnSpPr>
        <p:spPr>
          <a:xfrm>
            <a:off x="4050854" y="3870796"/>
            <a:ext cx="807328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D0FA875-8BE5-4230-B98A-72FEE304CB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685062"/>
              </p:ext>
            </p:extLst>
          </p:nvPr>
        </p:nvGraphicFramePr>
        <p:xfrm>
          <a:off x="306438" y="486420"/>
          <a:ext cx="434356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B9B8B06-EAB4-45BF-A93E-34310B610D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546874"/>
              </p:ext>
            </p:extLst>
          </p:nvPr>
        </p:nvGraphicFramePr>
        <p:xfrm>
          <a:off x="2386286" y="2816224"/>
          <a:ext cx="8073280" cy="335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6BC53B61-6317-4EBF-8FD6-9141E7CE7019}"/>
              </a:ext>
            </a:extLst>
          </p:cNvPr>
          <p:cNvSpPr/>
          <p:nvPr/>
        </p:nvSpPr>
        <p:spPr>
          <a:xfrm>
            <a:off x="5293414" y="5971802"/>
            <a:ext cx="5084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POA general 92%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56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219207" y="486420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Seguimiento al POA 2021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6F487F04-C56E-44E9-8F55-E38AC6EDF14A}"/>
              </a:ext>
            </a:extLst>
          </p:cNvPr>
          <p:cNvSpPr/>
          <p:nvPr/>
        </p:nvSpPr>
        <p:spPr>
          <a:xfrm>
            <a:off x="3132864" y="952350"/>
            <a:ext cx="6211094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sz="2800" dirty="0"/>
              <a:t>Procesos de Apoyo</a:t>
            </a:r>
          </a:p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sz="1400" dirty="0"/>
              <a:t>(Enero-Diciembre)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1FB2716-D3BF-45E8-886E-57F042615E60}"/>
              </a:ext>
            </a:extLst>
          </p:cNvPr>
          <p:cNvSpPr/>
          <p:nvPr/>
        </p:nvSpPr>
        <p:spPr>
          <a:xfrm>
            <a:off x="10099527" y="91846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94%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8352BBA-6DD3-46BE-9451-410BFD05FCF0}"/>
              </a:ext>
            </a:extLst>
          </p:cNvPr>
          <p:cNvCxnSpPr>
            <a:cxnSpLocks/>
          </p:cNvCxnSpPr>
          <p:nvPr/>
        </p:nvCxnSpPr>
        <p:spPr>
          <a:xfrm>
            <a:off x="522462" y="2430636"/>
            <a:ext cx="11377264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7A8BA88-5B35-4763-9224-1527EFD99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993695"/>
              </p:ext>
            </p:extLst>
          </p:nvPr>
        </p:nvGraphicFramePr>
        <p:xfrm>
          <a:off x="930933" y="1566540"/>
          <a:ext cx="10392729" cy="455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A4DF5376-A212-428C-A4F7-09E5D910C5F0}"/>
              </a:ext>
            </a:extLst>
          </p:cNvPr>
          <p:cNvSpPr/>
          <p:nvPr/>
        </p:nvSpPr>
        <p:spPr>
          <a:xfrm>
            <a:off x="5293414" y="5971802"/>
            <a:ext cx="5084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POA general 92%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02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>
            <a:extLst>
              <a:ext uri="{FF2B5EF4-FFF2-40B4-BE49-F238E27FC236}">
                <a16:creationId xmlns:a16="http://schemas.microsoft.com/office/drawing/2014/main" id="{1463BC68-565C-49E7-85C8-4736548EB46A}"/>
              </a:ext>
            </a:extLst>
          </p:cNvPr>
          <p:cNvSpPr/>
          <p:nvPr/>
        </p:nvSpPr>
        <p:spPr>
          <a:xfrm>
            <a:off x="540664" y="673878"/>
            <a:ext cx="11802909" cy="45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388" dirty="0">
                <a:latin typeface="Arial Black" panose="020B0A04020102020204" pitchFamily="34" charset="0"/>
              </a:rPr>
              <a:t>Pendientes Plan de Gobierno y POA</a:t>
            </a:r>
            <a:endParaRPr lang="es-CO" sz="2388" dirty="0">
              <a:latin typeface="Arial Black" panose="020B0A040201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0EDF8C9-51A9-42C0-A1B1-C996614C2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38775"/>
              </p:ext>
            </p:extLst>
          </p:nvPr>
        </p:nvGraphicFramePr>
        <p:xfrm>
          <a:off x="594470" y="1398686"/>
          <a:ext cx="11305256" cy="4632354"/>
        </p:xfrm>
        <a:graphic>
          <a:graphicData uri="http://schemas.openxmlformats.org/drawingml/2006/table">
            <a:tbl>
              <a:tblPr firstRow="1" firstCol="1" bandRow="1"/>
              <a:tblGrid>
                <a:gridCol w="2736304">
                  <a:extLst>
                    <a:ext uri="{9D8B030D-6E8A-4147-A177-3AD203B41FA5}">
                      <a16:colId xmlns:a16="http://schemas.microsoft.com/office/drawing/2014/main" val="3977604094"/>
                    </a:ext>
                  </a:extLst>
                </a:gridCol>
                <a:gridCol w="6469008">
                  <a:extLst>
                    <a:ext uri="{9D8B030D-6E8A-4147-A177-3AD203B41FA5}">
                      <a16:colId xmlns:a16="http://schemas.microsoft.com/office/drawing/2014/main" val="3184733477"/>
                    </a:ext>
                  </a:extLst>
                </a:gridCol>
                <a:gridCol w="1049972">
                  <a:extLst>
                    <a:ext uri="{9D8B030D-6E8A-4147-A177-3AD203B41FA5}">
                      <a16:colId xmlns:a16="http://schemas.microsoft.com/office/drawing/2014/main" val="2194037670"/>
                    </a:ext>
                  </a:extLst>
                </a:gridCol>
                <a:gridCol w="1049972">
                  <a:extLst>
                    <a:ext uri="{9D8B030D-6E8A-4147-A177-3AD203B41FA5}">
                      <a16:colId xmlns:a16="http://schemas.microsoft.com/office/drawing/2014/main" val="3106691659"/>
                    </a:ext>
                  </a:extLst>
                </a:gridCol>
              </a:tblGrid>
              <a:tr h="435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TEMÁTICA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ALCANCE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80015"/>
                  </a:ext>
                </a:extLst>
              </a:tr>
              <a:tr h="43541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Docencia e Internacionalización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Acreditación de programas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82707"/>
                  </a:ext>
                </a:extLst>
              </a:tr>
              <a:tr h="4354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Mejorar resultados Saber PRO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04530"/>
                  </a:ext>
                </a:extLst>
              </a:tr>
              <a:tr h="4354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Doble titulación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025432"/>
                  </a:ext>
                </a:extLst>
              </a:tr>
              <a:tr h="43541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Investigación y Extensión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Artículos en revistas indexadas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44410"/>
                  </a:ext>
                </a:extLst>
              </a:tr>
              <a:tr h="4354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Libros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47404"/>
                  </a:ext>
                </a:extLst>
              </a:tr>
              <a:tr h="4354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Capítulos de libros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83708"/>
                  </a:ext>
                </a:extLst>
              </a:tr>
              <a:tr h="4354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Revistas indexadas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862244"/>
                  </a:ext>
                </a:extLst>
              </a:tr>
              <a:tr h="4354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Gestión Institucional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Infraestructura para archivos físicos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03978"/>
                  </a:ext>
                </a:extLst>
              </a:tr>
              <a:tr h="7136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Implementar la política de cero papel en las TRD.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28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6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89175" y="381711"/>
            <a:ext cx="11802909" cy="45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128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3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LOGROS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7ED496-BBDE-4BBF-B184-A52FDAD89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72659"/>
              </p:ext>
            </p:extLst>
          </p:nvPr>
        </p:nvGraphicFramePr>
        <p:xfrm>
          <a:off x="346160" y="869527"/>
          <a:ext cx="11553566" cy="5233518"/>
        </p:xfrm>
        <a:graphic>
          <a:graphicData uri="http://schemas.openxmlformats.org/drawingml/2006/table">
            <a:tbl>
              <a:tblPr/>
              <a:tblGrid>
                <a:gridCol w="645692">
                  <a:extLst>
                    <a:ext uri="{9D8B030D-6E8A-4147-A177-3AD203B41FA5}">
                      <a16:colId xmlns:a16="http://schemas.microsoft.com/office/drawing/2014/main" val="1793720939"/>
                    </a:ext>
                  </a:extLst>
                </a:gridCol>
                <a:gridCol w="10907874">
                  <a:extLst>
                    <a:ext uri="{9D8B030D-6E8A-4147-A177-3AD203B41FA5}">
                      <a16:colId xmlns:a16="http://schemas.microsoft.com/office/drawing/2014/main" val="1975815010"/>
                    </a:ext>
                  </a:extLst>
                </a:gridCol>
              </a:tblGrid>
              <a:tr h="5639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OGROS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16611"/>
                  </a:ext>
                </a:extLst>
              </a:tr>
              <a:tr h="21421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Docencia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Obtención de registros calificados para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tres nuevos posgrados 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(Dos maestrías y un doctorado)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Incremento de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programas acreditados 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(2020-9 programas a 2021-11 programas)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Disminución de la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deserción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 de (2020-8,87% a 2021-4,90%)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Incremento de número de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profesores de tiempo completo </a:t>
                      </a:r>
                      <a:r>
                        <a:rPr lang="es-CO" sz="2000" b="0" dirty="0">
                          <a:solidFill>
                            <a:prstClr val="black"/>
                          </a:solidFill>
                        </a:rPr>
                        <a:t>(2020-303 a 2021-333)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  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(30 ocasionales vinculados y realización de convocatoria para 33 de planta a vincular en 2022)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Incremento de número de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estudiantes de posgrado 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en 10 años (2020-415 </a:t>
                      </a:r>
                      <a:r>
                        <a:rPr lang="es-CO" sz="2000" dirty="0" err="1">
                          <a:solidFill>
                            <a:prstClr val="black"/>
                          </a:solidFill>
                        </a:rPr>
                        <a:t>est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. a 2021-636 </a:t>
                      </a:r>
                      <a:r>
                        <a:rPr lang="es-CO" sz="2000" dirty="0" err="1">
                          <a:solidFill>
                            <a:prstClr val="black"/>
                          </a:solidFill>
                        </a:rPr>
                        <a:t>est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.)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99884"/>
                  </a:ext>
                </a:extLst>
              </a:tr>
              <a:tr h="25273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y Extensión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Incremento del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presupuesto de investigación 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(2020- 5058 millones a 2021-5.385 millones)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Incremento de proyectos de investigación con cofinanciación externa. Se presentaron 30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proyectos de investigación al Sistema General de Regalía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s, de los cuales 11 fueron financiados, por $74.168.568.761.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Incremento del número de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artículos científicos 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de (2020-144 art. a 2021-146 art.), de los cuales 138 fueron en revistas indexadas.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b="0" dirty="0">
                          <a:solidFill>
                            <a:prstClr val="black"/>
                          </a:solidFill>
                        </a:rPr>
                        <a:t>Se mantiene la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acreditación de dos laboratorios 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(Laboratorio de Aguas y Laboratorio de Suelos y Aguas) 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90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81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89175" y="381711"/>
            <a:ext cx="11802909" cy="45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128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3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LOGROS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7ED496-BBDE-4BBF-B184-A52FDAD89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36324"/>
              </p:ext>
            </p:extLst>
          </p:nvPr>
        </p:nvGraphicFramePr>
        <p:xfrm>
          <a:off x="346160" y="869526"/>
          <a:ext cx="11553566" cy="5022203"/>
        </p:xfrm>
        <a:graphic>
          <a:graphicData uri="http://schemas.openxmlformats.org/drawingml/2006/table">
            <a:tbl>
              <a:tblPr/>
              <a:tblGrid>
                <a:gridCol w="645692">
                  <a:extLst>
                    <a:ext uri="{9D8B030D-6E8A-4147-A177-3AD203B41FA5}">
                      <a16:colId xmlns:a16="http://schemas.microsoft.com/office/drawing/2014/main" val="1793720939"/>
                    </a:ext>
                  </a:extLst>
                </a:gridCol>
                <a:gridCol w="10907874">
                  <a:extLst>
                    <a:ext uri="{9D8B030D-6E8A-4147-A177-3AD203B41FA5}">
                      <a16:colId xmlns:a16="http://schemas.microsoft.com/office/drawing/2014/main" val="1975815010"/>
                    </a:ext>
                  </a:extLst>
                </a:gridCol>
              </a:tblGrid>
              <a:tr h="5911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16611"/>
                  </a:ext>
                </a:extLst>
              </a:tr>
              <a:tr h="17816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Internacionalización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12886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Incremento del número de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convenios internacionales 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(2020-87 2021-90 convenios vigentes)</a:t>
                      </a:r>
                    </a:p>
                    <a:p>
                      <a:pPr marL="342900" indent="-3429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Adaptación</a:t>
                      </a:r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movilidad internacional de docentes y estudiantes a entornos virtuales:</a:t>
                      </a:r>
                    </a:p>
                    <a:p>
                      <a:pPr marL="342900" indent="-3429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- número de </a:t>
                      </a:r>
                      <a:r>
                        <a:rPr lang="es-CO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docentes extranjeros </a:t>
                      </a:r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(2020-67 2021-47*) </a:t>
                      </a:r>
                    </a:p>
                    <a:p>
                      <a:pPr marL="342900" indent="-3429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- número de </a:t>
                      </a:r>
                      <a:r>
                        <a:rPr lang="es-CO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 extranjeros </a:t>
                      </a:r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(2020-21 2021-27*)</a:t>
                      </a:r>
                    </a:p>
                    <a:p>
                      <a:pPr marL="342900" indent="-3429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- número de </a:t>
                      </a:r>
                      <a:r>
                        <a:rPr lang="es-CO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docentes de la Universidad </a:t>
                      </a:r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(2020-94 2021- 65*) </a:t>
                      </a:r>
                    </a:p>
                    <a:p>
                      <a:pPr marL="342900" indent="-34290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- número de </a:t>
                      </a:r>
                      <a:r>
                        <a:rPr lang="es-CO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 de la Universidad </a:t>
                      </a:r>
                      <a:r>
                        <a:rPr lang="es-CO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(2020-84 2021-13*) 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99884"/>
                  </a:ext>
                </a:extLst>
              </a:tr>
              <a:tr h="2649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Institucional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Adecuación de los servicios ofrecidos por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bienestar institucional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 a la no presencialidad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Proceso de aprobación del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Plan de Desarrollo Institucional 2031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, ante Consejo Superior (Dic-2021).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Renovación certificaciones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ISO 9001 y 45001 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(Sistemas de Gestión de Calidad y Sistema de Gestión de la Salud y Seguridad en el Trabajo)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Inversiones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 en infraestructura física, tecnológica, técnica y bibliográfica por 23 mil millones (SGR-</a:t>
                      </a:r>
                      <a:r>
                        <a:rPr lang="es-CO" sz="2000" dirty="0" err="1">
                          <a:solidFill>
                            <a:prstClr val="black"/>
                          </a:solidFill>
                        </a:rPr>
                        <a:t>Inv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)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Proceso de contratación para la adquisición del </a:t>
                      </a:r>
                      <a:r>
                        <a:rPr lang="es-CO" sz="2000" b="1" dirty="0">
                          <a:solidFill>
                            <a:prstClr val="black"/>
                          </a:solidFill>
                        </a:rPr>
                        <a:t>Nuevo Sistema de Información Académico </a:t>
                      </a: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(Dic-2021)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prstClr val="black"/>
                          </a:solidFill>
                        </a:rPr>
                        <a:t>Mejoramiento en el posicionamiento institucional en el </a:t>
                      </a:r>
                      <a:r>
                        <a:rPr lang="es-MX" sz="2000" b="1" dirty="0">
                          <a:solidFill>
                            <a:prstClr val="black"/>
                          </a:solidFill>
                        </a:rPr>
                        <a:t>ranking QS </a:t>
                      </a:r>
                      <a:r>
                        <a:rPr lang="es-MX" sz="2000" b="0" dirty="0" err="1">
                          <a:solidFill>
                            <a:prstClr val="black"/>
                          </a:solidFill>
                        </a:rPr>
                        <a:t>Quacquarelli</a:t>
                      </a:r>
                      <a:r>
                        <a:rPr lang="es-MX" sz="2000" b="0" dirty="0">
                          <a:solidFill>
                            <a:prstClr val="black"/>
                          </a:solidFill>
                        </a:rPr>
                        <a:t> Symonds</a:t>
                      </a:r>
                      <a:r>
                        <a:rPr lang="es-MX" sz="2000" b="1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s-MX" sz="2000" dirty="0">
                          <a:solidFill>
                            <a:prstClr val="black"/>
                          </a:solidFill>
                        </a:rPr>
                        <a:t>en la posición 12 en el país, 4 de las públicas y la 1era en el Caribe colombiano.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90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60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Rectángulo">
            <a:extLst>
              <a:ext uri="{FF2B5EF4-FFF2-40B4-BE49-F238E27FC236}">
                <a16:creationId xmlns:a16="http://schemas.microsoft.com/office/drawing/2014/main" id="{429C8F6F-6255-4AC6-B8E6-C4E4E8C9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16" y="454813"/>
            <a:ext cx="11803234" cy="4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8" tIns="45639" rIns="91278" bIns="456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CO" sz="2445" dirty="0">
                <a:latin typeface="Arial Black" panose="020B0A04020102020204" pitchFamily="34" charset="0"/>
              </a:rPr>
              <a:t>Metas para el POA 2022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183A3B9-2ECC-49CD-9081-23B361DD39B1}"/>
              </a:ext>
            </a:extLst>
          </p:cNvPr>
          <p:cNvGraphicFramePr>
            <a:graphicFrameLocks noGrp="1"/>
          </p:cNvGraphicFramePr>
          <p:nvPr/>
        </p:nvGraphicFramePr>
        <p:xfrm>
          <a:off x="826308" y="918468"/>
          <a:ext cx="11233249" cy="4171693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728813631"/>
                    </a:ext>
                  </a:extLst>
                </a:gridCol>
                <a:gridCol w="8352928">
                  <a:extLst>
                    <a:ext uri="{9D8B030D-6E8A-4147-A177-3AD203B41FA5}">
                      <a16:colId xmlns:a16="http://schemas.microsoft.com/office/drawing/2014/main" val="3517435196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1179449104"/>
                    </a:ext>
                  </a:extLst>
                </a:gridCol>
              </a:tblGrid>
              <a:tr h="742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Proceso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Actividad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/>
                </a:tc>
                <a:extLst>
                  <a:ext uri="{0D108BD9-81ED-4DB2-BD59-A6C34878D82A}">
                    <a16:rowId xmlns:a16="http://schemas.microsoft.com/office/drawing/2014/main" val="393664168"/>
                  </a:ext>
                </a:extLst>
              </a:tr>
              <a:tr h="361149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DOCENCIA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</a:rPr>
                        <a:t>Incrementar número de </a:t>
                      </a:r>
                      <a:r>
                        <a:rPr lang="es-CO" sz="1800" b="1" kern="1200" dirty="0">
                          <a:solidFill>
                            <a:srgbClr val="000000"/>
                          </a:solidFill>
                          <a:effectLst/>
                        </a:rPr>
                        <a:t>programas acreditados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12-15 programas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/>
                </a:tc>
                <a:extLst>
                  <a:ext uri="{0D108BD9-81ED-4DB2-BD59-A6C34878D82A}">
                    <a16:rowId xmlns:a16="http://schemas.microsoft.com/office/drawing/2014/main" val="2215526322"/>
                  </a:ext>
                </a:extLst>
              </a:tr>
              <a:tr h="2102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</a:rPr>
                        <a:t>Mejorar las pruebas </a:t>
                      </a:r>
                      <a:r>
                        <a:rPr lang="es-CO" sz="1800" b="1" kern="1200" dirty="0">
                          <a:solidFill>
                            <a:srgbClr val="000000"/>
                          </a:solidFill>
                          <a:effectLst/>
                        </a:rPr>
                        <a:t>Saber Pro</a:t>
                      </a: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140-141 puntaje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/>
                </a:tc>
                <a:extLst>
                  <a:ext uri="{0D108BD9-81ED-4DB2-BD59-A6C34878D82A}">
                    <a16:rowId xmlns:a16="http://schemas.microsoft.com/office/drawing/2014/main" val="4102678727"/>
                  </a:ext>
                </a:extLst>
              </a:tr>
              <a:tr h="2265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Mejorar </a:t>
                      </a: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</a:rPr>
                        <a:t>tasa de graduación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 de programas académicos 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&gt;25,96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/>
                </a:tc>
                <a:extLst>
                  <a:ext uri="{0D108BD9-81ED-4DB2-BD59-A6C34878D82A}">
                    <a16:rowId xmlns:a16="http://schemas.microsoft.com/office/drawing/2014/main" val="3604830767"/>
                  </a:ext>
                </a:extLst>
              </a:tr>
              <a:tr h="407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Hacer la transición a los nuevos </a:t>
                      </a:r>
                      <a:r>
                        <a:rPr lang="es-ES" sz="1800" b="1" kern="1200" dirty="0">
                          <a:solidFill>
                            <a:srgbClr val="000000"/>
                          </a:solidFill>
                          <a:effectLst/>
                        </a:rPr>
                        <a:t>lineamientos de acreditación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</a:rPr>
                        <a:t> de programas e institucional 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100%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/>
                </a:tc>
                <a:extLst>
                  <a:ext uri="{0D108BD9-81ED-4DB2-BD59-A6C34878D82A}">
                    <a16:rowId xmlns:a16="http://schemas.microsoft.com/office/drawing/2014/main" val="1973818883"/>
                  </a:ext>
                </a:extLst>
              </a:tr>
              <a:tr h="2265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</a:rPr>
                        <a:t>Incrementar implementación del </a:t>
                      </a:r>
                      <a:r>
                        <a:rPr lang="es-CO" sz="1800" b="1" kern="1200" dirty="0">
                          <a:solidFill>
                            <a:srgbClr val="000000"/>
                          </a:solidFill>
                          <a:effectLst/>
                        </a:rPr>
                        <a:t>bilingüismo</a:t>
                      </a: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</a:rPr>
                        <a:t> en programas de pregrado.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2-5 programas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/>
                </a:tc>
                <a:extLst>
                  <a:ext uri="{0D108BD9-81ED-4DB2-BD59-A6C34878D82A}">
                    <a16:rowId xmlns:a16="http://schemas.microsoft.com/office/drawing/2014/main" val="973942730"/>
                  </a:ext>
                </a:extLst>
              </a:tr>
              <a:tr h="2265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Actualización del 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Estatuto docente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1 estatuto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/>
                </a:tc>
                <a:extLst>
                  <a:ext uri="{0D108BD9-81ED-4DB2-BD59-A6C34878D82A}">
                    <a16:rowId xmlns:a16="http://schemas.microsoft.com/office/drawing/2014/main" val="2450067593"/>
                  </a:ext>
                </a:extLst>
              </a:tr>
              <a:tr h="3624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Construir la política de 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virtualización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100% formalizada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/>
                </a:tc>
                <a:extLst>
                  <a:ext uri="{0D108BD9-81ED-4DB2-BD59-A6C34878D82A}">
                    <a16:rowId xmlns:a16="http://schemas.microsoft.com/office/drawing/2014/main" val="2316410941"/>
                  </a:ext>
                </a:extLst>
              </a:tr>
              <a:tr h="1764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Continuar la 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formación bilingüe</a:t>
                      </a:r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 de docentes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>
                          <a:effectLst/>
                        </a:rPr>
                        <a:t>1 curso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/>
                </a:tc>
                <a:extLst>
                  <a:ext uri="{0D108BD9-81ED-4DB2-BD59-A6C34878D82A}">
                    <a16:rowId xmlns:a16="http://schemas.microsoft.com/office/drawing/2014/main" val="3231208868"/>
                  </a:ext>
                </a:extLst>
              </a:tr>
              <a:tr h="3048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Fortalecer las estrategias seguimiento y medición del </a:t>
                      </a:r>
                      <a:r>
                        <a:rPr lang="es-MX" sz="1800" b="1" kern="1200" dirty="0">
                          <a:solidFill>
                            <a:srgbClr val="000000"/>
                          </a:solidFill>
                          <a:effectLst/>
                        </a:rPr>
                        <a:t>impacto de los graduados</a:t>
                      </a:r>
                      <a:r>
                        <a:rPr lang="es-MX" sz="1800" kern="1200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30% graduados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93" marR="16993" marT="0" marB="0"/>
                </a:tc>
                <a:extLst>
                  <a:ext uri="{0D108BD9-81ED-4DB2-BD59-A6C34878D82A}">
                    <a16:rowId xmlns:a16="http://schemas.microsoft.com/office/drawing/2014/main" val="79808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620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13823</TotalTime>
  <Words>2513</Words>
  <Application>Microsoft Office PowerPoint</Application>
  <PresentationFormat>Personalizado</PresentationFormat>
  <Paragraphs>1211</Paragraphs>
  <Slides>17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Tahoma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</vt:lpstr>
      <vt:lpstr>% EJECUCIÓN PROYECTOS DE INVERSIÓN POR PROGRAMA ACADÉMICO</vt:lpstr>
      <vt:lpstr>NECESIDADES PENDIENTES POR EJECUCIÓN</vt:lpstr>
      <vt:lpstr>NÚMERO DE SOLICITUDES PROYECTOS DE INVERSIÓN POR PROGRAMA ACADÉMICO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Catherine Esther Avendaño Cabeza</dc:creator>
  <cp:lastModifiedBy>Alberto de la Espriella</cp:lastModifiedBy>
  <cp:revision>1139</cp:revision>
  <cp:lastPrinted>2018-04-04T20:15:39Z</cp:lastPrinted>
  <dcterms:created xsi:type="dcterms:W3CDTF">2018-01-30T15:37:33Z</dcterms:created>
  <dcterms:modified xsi:type="dcterms:W3CDTF">2022-06-03T13:52:57Z</dcterms:modified>
</cp:coreProperties>
</file>