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5" roundtripDataSignature="AMtx7mjn72hHfiZYJIQ/NyZxib2DxWNa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C52A42-1FAA-4F80-83A8-0D20491F1EB9}">
  <a:tblStyle styleId="{86C52A42-1FAA-4F80-83A8-0D20491F1EB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146" Type="http://schemas.openxmlformats.org/officeDocument/2006/relationships/presProps" Target="presProps.xml"/><Relationship Id="rId2" Type="http://schemas.openxmlformats.org/officeDocument/2006/relationships/slide" Target="slides/slide1.xml"/><Relationship Id="rId145" Type="http://customschemas.google.com/relationships/presentationmetadata" Target="metadata"/><Relationship Id="rId1" Type="http://schemas.openxmlformats.org/officeDocument/2006/relationships/slideMaster" Target="slideMasters/slideMaster1.xml"/><Relationship Id="rId149" Type="http://schemas.openxmlformats.org/officeDocument/2006/relationships/tableStyles" Target="tableStyles.xml"/><Relationship Id="rId14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14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NICORDOBA\Documents\POA%202021\POA%202021%20SEG\Anexo-Seguimiento-POA-2021%20(4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NICORDOBA\Documents\POA%202021\POA%202021%20SEG\Anexo-Seguimiento-POA-2021%20(4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NICORDOBA\Documents\POA%202021\POA%202021%20SEG\Anexo-Seguimiento-POA-2021%20(4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NICORDOBA\Documents\POA%202021\POA%202021%20SEG\Anexo-Seguimiento-POA-2021%20(4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Datos!$C$1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Datos!$B$3:$B$8</c:f>
              <c:strCache>
                <c:ptCount val="6"/>
                <c:pt idx="0">
                  <c:v>Educación y C. Humanas</c:v>
                </c:pt>
                <c:pt idx="1">
                  <c:v>Ciencias de la Salud</c:v>
                </c:pt>
                <c:pt idx="2">
                  <c:v>Ciencias Básicas</c:v>
                </c:pt>
                <c:pt idx="3">
                  <c:v>Ciencias Agrícolas</c:v>
                </c:pt>
                <c:pt idx="4">
                  <c:v>Ingenierías</c:v>
                </c:pt>
                <c:pt idx="5">
                  <c:v>MVZ</c:v>
                </c:pt>
              </c:strCache>
            </c:strRef>
          </c:cat>
          <c:val>
            <c:numRef>
              <c:f>Datos!$C$3:$C$8</c:f>
              <c:numCache>
                <c:formatCode>0</c:formatCode>
                <c:ptCount val="6"/>
                <c:pt idx="0">
                  <c:v>23.9</c:v>
                </c:pt>
                <c:pt idx="1">
                  <c:v>35</c:v>
                </c:pt>
                <c:pt idx="2">
                  <c:v>36</c:v>
                </c:pt>
                <c:pt idx="3">
                  <c:v>41</c:v>
                </c:pt>
                <c:pt idx="4">
                  <c:v>26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E-4F08-B729-D57BEBFA0735}"/>
            </c:ext>
          </c:extLst>
        </c:ser>
        <c:ser>
          <c:idx val="1"/>
          <c:order val="1"/>
          <c:tx>
            <c:strRef>
              <c:f>Datos!$D$1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Datos!$B$3:$B$8</c:f>
              <c:strCache>
                <c:ptCount val="6"/>
                <c:pt idx="0">
                  <c:v>Educación y C. Humanas</c:v>
                </c:pt>
                <c:pt idx="1">
                  <c:v>Ciencias de la Salud</c:v>
                </c:pt>
                <c:pt idx="2">
                  <c:v>Ciencias Básicas</c:v>
                </c:pt>
                <c:pt idx="3">
                  <c:v>Ciencias Agrícolas</c:v>
                </c:pt>
                <c:pt idx="4">
                  <c:v>Ingenierías</c:v>
                </c:pt>
                <c:pt idx="5">
                  <c:v>MVZ</c:v>
                </c:pt>
              </c:strCache>
            </c:strRef>
          </c:cat>
          <c:val>
            <c:numRef>
              <c:f>Datos!$D$3:$D$8</c:f>
              <c:numCache>
                <c:formatCode>0</c:formatCode>
                <c:ptCount val="6"/>
                <c:pt idx="0">
                  <c:v>42</c:v>
                </c:pt>
                <c:pt idx="1">
                  <c:v>44</c:v>
                </c:pt>
                <c:pt idx="2">
                  <c:v>67</c:v>
                </c:pt>
                <c:pt idx="3">
                  <c:v>64</c:v>
                </c:pt>
                <c:pt idx="4">
                  <c:v>50</c:v>
                </c:pt>
                <c:pt idx="5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E-4F08-B729-D57BEBFA0735}"/>
            </c:ext>
          </c:extLst>
        </c:ser>
        <c:ser>
          <c:idx val="2"/>
          <c:order val="2"/>
          <c:tx>
            <c:strRef>
              <c:f>Datos!$E$1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Datos!$B$3:$B$8</c:f>
              <c:strCache>
                <c:ptCount val="6"/>
                <c:pt idx="0">
                  <c:v>Educación y C. Humanas</c:v>
                </c:pt>
                <c:pt idx="1">
                  <c:v>Ciencias de la Salud</c:v>
                </c:pt>
                <c:pt idx="2">
                  <c:v>Ciencias Básicas</c:v>
                </c:pt>
                <c:pt idx="3">
                  <c:v>Ciencias Agrícolas</c:v>
                </c:pt>
                <c:pt idx="4">
                  <c:v>Ingenierías</c:v>
                </c:pt>
                <c:pt idx="5">
                  <c:v>MVZ</c:v>
                </c:pt>
              </c:strCache>
            </c:strRef>
          </c:cat>
          <c:val>
            <c:numRef>
              <c:f>Datos!$E$3:$E$8</c:f>
              <c:numCache>
                <c:formatCode>0</c:formatCode>
                <c:ptCount val="6"/>
                <c:pt idx="0">
                  <c:v>63</c:v>
                </c:pt>
                <c:pt idx="1">
                  <c:v>61</c:v>
                </c:pt>
                <c:pt idx="2">
                  <c:v>75</c:v>
                </c:pt>
                <c:pt idx="3">
                  <c:v>73</c:v>
                </c:pt>
                <c:pt idx="4">
                  <c:v>71</c:v>
                </c:pt>
                <c:pt idx="5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E-4F08-B729-D57BEBFA0735}"/>
            </c:ext>
          </c:extLst>
        </c:ser>
        <c:ser>
          <c:idx val="3"/>
          <c:order val="3"/>
          <c:tx>
            <c:strRef>
              <c:f>Datos!$F$1</c:f>
              <c:strCache>
                <c:ptCount val="1"/>
                <c:pt idx="0">
                  <c:v>DIC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Datos!$B$3:$B$8</c:f>
              <c:strCache>
                <c:ptCount val="6"/>
                <c:pt idx="0">
                  <c:v>Educación y C. Humanas</c:v>
                </c:pt>
                <c:pt idx="1">
                  <c:v>Ciencias de la Salud</c:v>
                </c:pt>
                <c:pt idx="2">
                  <c:v>Ciencias Básicas</c:v>
                </c:pt>
                <c:pt idx="3">
                  <c:v>Ciencias Agrícolas</c:v>
                </c:pt>
                <c:pt idx="4">
                  <c:v>Ingenierías</c:v>
                </c:pt>
                <c:pt idx="5">
                  <c:v>MVZ</c:v>
                </c:pt>
              </c:strCache>
            </c:strRef>
          </c:cat>
          <c:val>
            <c:numRef>
              <c:f>Datos!$F$3:$F$8</c:f>
              <c:numCache>
                <c:formatCode>0.0</c:formatCode>
                <c:ptCount val="6"/>
                <c:pt idx="0">
                  <c:v>96</c:v>
                </c:pt>
                <c:pt idx="1">
                  <c:v>95</c:v>
                </c:pt>
                <c:pt idx="2">
                  <c:v>93</c:v>
                </c:pt>
                <c:pt idx="3">
                  <c:v>88</c:v>
                </c:pt>
                <c:pt idx="4">
                  <c:v>87</c:v>
                </c:pt>
                <c:pt idx="5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2E-4F08-B729-D57BEBFA0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096192"/>
        <c:axId val="111097728"/>
      </c:barChart>
      <c:catAx>
        <c:axId val="11109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1097728"/>
        <c:crosses val="autoZero"/>
        <c:auto val="1"/>
        <c:lblAlgn val="ctr"/>
        <c:lblOffset val="100"/>
        <c:noMultiLvlLbl val="0"/>
      </c:catAx>
      <c:valAx>
        <c:axId val="1110977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109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Datos!$C$11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Datos!$B$12:$B$14</c:f>
              <c:strCache>
                <c:ptCount val="3"/>
                <c:pt idx="0">
                  <c:v>Extensión</c:v>
                </c:pt>
                <c:pt idx="1">
                  <c:v>Docencia</c:v>
                </c:pt>
                <c:pt idx="2">
                  <c:v>Investigación</c:v>
                </c:pt>
              </c:strCache>
            </c:strRef>
          </c:cat>
          <c:val>
            <c:numRef>
              <c:f>Datos!$C$12:$C$14</c:f>
              <c:numCache>
                <c:formatCode>0</c:formatCode>
                <c:ptCount val="3"/>
                <c:pt idx="0">
                  <c:v>29</c:v>
                </c:pt>
                <c:pt idx="1">
                  <c:v>40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B-43B8-AA42-45053335E976}"/>
            </c:ext>
          </c:extLst>
        </c:ser>
        <c:ser>
          <c:idx val="1"/>
          <c:order val="1"/>
          <c:tx>
            <c:strRef>
              <c:f>Datos!$D$11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Datos!$B$12:$B$14</c:f>
              <c:strCache>
                <c:ptCount val="3"/>
                <c:pt idx="0">
                  <c:v>Extensión</c:v>
                </c:pt>
                <c:pt idx="1">
                  <c:v>Docencia</c:v>
                </c:pt>
                <c:pt idx="2">
                  <c:v>Investigación</c:v>
                </c:pt>
              </c:strCache>
            </c:strRef>
          </c:cat>
          <c:val>
            <c:numRef>
              <c:f>Datos!$D$12:$D$14</c:f>
              <c:numCache>
                <c:formatCode>0</c:formatCode>
                <c:ptCount val="3"/>
                <c:pt idx="0">
                  <c:v>45</c:v>
                </c:pt>
                <c:pt idx="1">
                  <c:v>69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3B8-AA42-45053335E976}"/>
            </c:ext>
          </c:extLst>
        </c:ser>
        <c:ser>
          <c:idx val="2"/>
          <c:order val="2"/>
          <c:tx>
            <c:strRef>
              <c:f>Datos!$E$11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Datos!$B$12:$B$14</c:f>
              <c:strCache>
                <c:ptCount val="3"/>
                <c:pt idx="0">
                  <c:v>Extensión</c:v>
                </c:pt>
                <c:pt idx="1">
                  <c:v>Docencia</c:v>
                </c:pt>
                <c:pt idx="2">
                  <c:v>Investigación</c:v>
                </c:pt>
              </c:strCache>
            </c:strRef>
          </c:cat>
          <c:val>
            <c:numRef>
              <c:f>Datos!$E$12:$E$14</c:f>
              <c:numCache>
                <c:formatCode>0</c:formatCode>
                <c:ptCount val="3"/>
                <c:pt idx="0">
                  <c:v>71</c:v>
                </c:pt>
                <c:pt idx="1">
                  <c:v>80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DB-43B8-AA42-45053335E976}"/>
            </c:ext>
          </c:extLst>
        </c:ser>
        <c:ser>
          <c:idx val="3"/>
          <c:order val="3"/>
          <c:tx>
            <c:strRef>
              <c:f>Datos!$F$11</c:f>
              <c:strCache>
                <c:ptCount val="1"/>
                <c:pt idx="0">
                  <c:v>DIC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26295969129201"/>
                      <c:h val="8.88176140063182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DB-43B8-AA42-45053335E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Datos!$B$12:$B$14</c:f>
              <c:strCache>
                <c:ptCount val="3"/>
                <c:pt idx="0">
                  <c:v>Extensión</c:v>
                </c:pt>
                <c:pt idx="1">
                  <c:v>Docencia</c:v>
                </c:pt>
                <c:pt idx="2">
                  <c:v>Investigación</c:v>
                </c:pt>
              </c:strCache>
            </c:strRef>
          </c:cat>
          <c:val>
            <c:numRef>
              <c:f>Datos!$F$12:$F$14</c:f>
              <c:numCache>
                <c:formatCode>0.0</c:formatCode>
                <c:ptCount val="3"/>
                <c:pt idx="0">
                  <c:v>94</c:v>
                </c:pt>
                <c:pt idx="1">
                  <c:v>91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DB-43B8-AA42-45053335E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054464"/>
        <c:axId val="117060352"/>
      </c:barChart>
      <c:catAx>
        <c:axId val="1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060352"/>
        <c:crosses val="autoZero"/>
        <c:auto val="1"/>
        <c:lblAlgn val="ctr"/>
        <c:lblOffset val="100"/>
        <c:noMultiLvlLbl val="0"/>
      </c:catAx>
      <c:valAx>
        <c:axId val="11706035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05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Datos!$C$25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Datos!$B$26:$B$35</c:f>
              <c:strCache>
                <c:ptCount val="10"/>
                <c:pt idx="0">
                  <c:v>Gestión del Bienestar Institucional</c:v>
                </c:pt>
                <c:pt idx="1">
                  <c:v>Adquisición y Contratación</c:v>
                </c:pt>
                <c:pt idx="2">
                  <c:v>Gestión de Bibliotecas</c:v>
                </c:pt>
                <c:pt idx="3">
                  <c:v>Gestión Legal</c:v>
                </c:pt>
                <c:pt idx="4">
                  <c:v>Infraestructura</c:v>
                </c:pt>
                <c:pt idx="5">
                  <c:v>Gestión de Registro y Admisiones</c:v>
                </c:pt>
                <c:pt idx="6">
                  <c:v>Gestión y Desarrollo del Talento Humano</c:v>
                </c:pt>
                <c:pt idx="7">
                  <c:v>Gestión Financiera</c:v>
                </c:pt>
                <c:pt idx="8">
                  <c:v>Gestión del Desarrollo Tecnológico</c:v>
                </c:pt>
                <c:pt idx="9">
                  <c:v>Gestión Documental</c:v>
                </c:pt>
              </c:strCache>
            </c:strRef>
          </c:cat>
          <c:val>
            <c:numRef>
              <c:f>Datos!$C$26:$C$35</c:f>
              <c:numCache>
                <c:formatCode>0</c:formatCode>
                <c:ptCount val="10"/>
                <c:pt idx="0">
                  <c:v>25</c:v>
                </c:pt>
                <c:pt idx="1">
                  <c:v>21</c:v>
                </c:pt>
                <c:pt idx="2">
                  <c:v>55</c:v>
                </c:pt>
                <c:pt idx="3">
                  <c:v>25</c:v>
                </c:pt>
                <c:pt idx="4">
                  <c:v>49</c:v>
                </c:pt>
                <c:pt idx="5">
                  <c:v>31</c:v>
                </c:pt>
                <c:pt idx="6">
                  <c:v>35</c:v>
                </c:pt>
                <c:pt idx="7">
                  <c:v>28</c:v>
                </c:pt>
                <c:pt idx="8">
                  <c:v>26</c:v>
                </c:pt>
                <c:pt idx="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FA-4BAE-A7B1-7CF819B09737}"/>
            </c:ext>
          </c:extLst>
        </c:ser>
        <c:ser>
          <c:idx val="1"/>
          <c:order val="1"/>
          <c:tx>
            <c:strRef>
              <c:f>Datos!$D$25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Datos!$B$26:$B$35</c:f>
              <c:strCache>
                <c:ptCount val="10"/>
                <c:pt idx="0">
                  <c:v>Gestión del Bienestar Institucional</c:v>
                </c:pt>
                <c:pt idx="1">
                  <c:v>Adquisición y Contratación</c:v>
                </c:pt>
                <c:pt idx="2">
                  <c:v>Gestión de Bibliotecas</c:v>
                </c:pt>
                <c:pt idx="3">
                  <c:v>Gestión Legal</c:v>
                </c:pt>
                <c:pt idx="4">
                  <c:v>Infraestructura</c:v>
                </c:pt>
                <c:pt idx="5">
                  <c:v>Gestión de Registro y Admisiones</c:v>
                </c:pt>
                <c:pt idx="6">
                  <c:v>Gestión y Desarrollo del Talento Humano</c:v>
                </c:pt>
                <c:pt idx="7">
                  <c:v>Gestión Financiera</c:v>
                </c:pt>
                <c:pt idx="8">
                  <c:v>Gestión del Desarrollo Tecnológico</c:v>
                </c:pt>
                <c:pt idx="9">
                  <c:v>Gestión Documental</c:v>
                </c:pt>
              </c:strCache>
            </c:strRef>
          </c:cat>
          <c:val>
            <c:numRef>
              <c:f>Datos!$D$26:$D$35</c:f>
              <c:numCache>
                <c:formatCode>0</c:formatCode>
                <c:ptCount val="10"/>
                <c:pt idx="0">
                  <c:v>50</c:v>
                </c:pt>
                <c:pt idx="1">
                  <c:v>43</c:v>
                </c:pt>
                <c:pt idx="2">
                  <c:v>74</c:v>
                </c:pt>
                <c:pt idx="3">
                  <c:v>53</c:v>
                </c:pt>
                <c:pt idx="4">
                  <c:v>67</c:v>
                </c:pt>
                <c:pt idx="5">
                  <c:v>53</c:v>
                </c:pt>
                <c:pt idx="6">
                  <c:v>61</c:v>
                </c:pt>
                <c:pt idx="7">
                  <c:v>62</c:v>
                </c:pt>
                <c:pt idx="8">
                  <c:v>43</c:v>
                </c:pt>
                <c:pt idx="9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FA-4BAE-A7B1-7CF819B09737}"/>
            </c:ext>
          </c:extLst>
        </c:ser>
        <c:ser>
          <c:idx val="2"/>
          <c:order val="2"/>
          <c:tx>
            <c:strRef>
              <c:f>Datos!$E$25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Datos!$B$26:$B$35</c:f>
              <c:strCache>
                <c:ptCount val="10"/>
                <c:pt idx="0">
                  <c:v>Gestión del Bienestar Institucional</c:v>
                </c:pt>
                <c:pt idx="1">
                  <c:v>Adquisición y Contratación</c:v>
                </c:pt>
                <c:pt idx="2">
                  <c:v>Gestión de Bibliotecas</c:v>
                </c:pt>
                <c:pt idx="3">
                  <c:v>Gestión Legal</c:v>
                </c:pt>
                <c:pt idx="4">
                  <c:v>Infraestructura</c:v>
                </c:pt>
                <c:pt idx="5">
                  <c:v>Gestión de Registro y Admisiones</c:v>
                </c:pt>
                <c:pt idx="6">
                  <c:v>Gestión y Desarrollo del Talento Humano</c:v>
                </c:pt>
                <c:pt idx="7">
                  <c:v>Gestión Financiera</c:v>
                </c:pt>
                <c:pt idx="8">
                  <c:v>Gestión del Desarrollo Tecnológico</c:v>
                </c:pt>
                <c:pt idx="9">
                  <c:v>Gestión Documental</c:v>
                </c:pt>
              </c:strCache>
            </c:strRef>
          </c:cat>
          <c:val>
            <c:numRef>
              <c:f>Datos!$E$26:$E$35</c:f>
              <c:numCache>
                <c:formatCode>0</c:formatCode>
                <c:ptCount val="10"/>
                <c:pt idx="0">
                  <c:v>72</c:v>
                </c:pt>
                <c:pt idx="1">
                  <c:v>70</c:v>
                </c:pt>
                <c:pt idx="2">
                  <c:v>89</c:v>
                </c:pt>
                <c:pt idx="3">
                  <c:v>77</c:v>
                </c:pt>
                <c:pt idx="4">
                  <c:v>81</c:v>
                </c:pt>
                <c:pt idx="5">
                  <c:v>78</c:v>
                </c:pt>
                <c:pt idx="6">
                  <c:v>79</c:v>
                </c:pt>
                <c:pt idx="7">
                  <c:v>75</c:v>
                </c:pt>
                <c:pt idx="8">
                  <c:v>70</c:v>
                </c:pt>
                <c:pt idx="9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FA-4BAE-A7B1-7CF819B09737}"/>
            </c:ext>
          </c:extLst>
        </c:ser>
        <c:ser>
          <c:idx val="3"/>
          <c:order val="3"/>
          <c:tx>
            <c:strRef>
              <c:f>Datos!$F$25</c:f>
              <c:strCache>
                <c:ptCount val="1"/>
                <c:pt idx="0">
                  <c:v>DIC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Datos!$B$26:$B$35</c:f>
              <c:strCache>
                <c:ptCount val="10"/>
                <c:pt idx="0">
                  <c:v>Gestión del Bienestar Institucional</c:v>
                </c:pt>
                <c:pt idx="1">
                  <c:v>Adquisición y Contratación</c:v>
                </c:pt>
                <c:pt idx="2">
                  <c:v>Gestión de Bibliotecas</c:v>
                </c:pt>
                <c:pt idx="3">
                  <c:v>Gestión Legal</c:v>
                </c:pt>
                <c:pt idx="4">
                  <c:v>Infraestructura</c:v>
                </c:pt>
                <c:pt idx="5">
                  <c:v>Gestión de Registro y Admisiones</c:v>
                </c:pt>
                <c:pt idx="6">
                  <c:v>Gestión y Desarrollo del Talento Humano</c:v>
                </c:pt>
                <c:pt idx="7">
                  <c:v>Gestión Financiera</c:v>
                </c:pt>
                <c:pt idx="8">
                  <c:v>Gestión del Desarrollo Tecnológico</c:v>
                </c:pt>
                <c:pt idx="9">
                  <c:v>Gestión Documental</c:v>
                </c:pt>
              </c:strCache>
            </c:strRef>
          </c:cat>
          <c:val>
            <c:numRef>
              <c:f>Datos!$F$26:$F$35</c:f>
              <c:numCache>
                <c:formatCode>0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96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FA-4BAE-A7B1-7CF819B09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243904"/>
        <c:axId val="117245440"/>
      </c:barChart>
      <c:catAx>
        <c:axId val="11724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245440"/>
        <c:crosses val="autoZero"/>
        <c:auto val="0"/>
        <c:lblAlgn val="ctr"/>
        <c:lblOffset val="100"/>
        <c:noMultiLvlLbl val="0"/>
      </c:catAx>
      <c:valAx>
        <c:axId val="11724544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24390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Datos!$C$17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Datos!$B$18:$B$22</c:f>
              <c:strCache>
                <c:ptCount val="5"/>
                <c:pt idx="0">
                  <c:v>Gestión de la Calidad</c:v>
                </c:pt>
                <c:pt idx="1">
                  <c:v>Seguimiento y Control</c:v>
                </c:pt>
                <c:pt idx="2">
                  <c:v>Comunicación</c:v>
                </c:pt>
                <c:pt idx="3">
                  <c:v>Planeación Institucional</c:v>
                </c:pt>
                <c:pt idx="4">
                  <c:v>Internacionalización</c:v>
                </c:pt>
              </c:strCache>
            </c:strRef>
          </c:cat>
          <c:val>
            <c:numRef>
              <c:f>Datos!$C$18:$C$22</c:f>
              <c:numCache>
                <c:formatCode>0</c:formatCode>
                <c:ptCount val="5"/>
                <c:pt idx="0">
                  <c:v>38</c:v>
                </c:pt>
                <c:pt idx="1">
                  <c:v>39</c:v>
                </c:pt>
                <c:pt idx="2">
                  <c:v>44</c:v>
                </c:pt>
                <c:pt idx="3">
                  <c:v>52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99-41DC-8E82-9A7D605414C8}"/>
            </c:ext>
          </c:extLst>
        </c:ser>
        <c:ser>
          <c:idx val="1"/>
          <c:order val="1"/>
          <c:tx>
            <c:strRef>
              <c:f>Datos!$D$17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Datos!$B$18:$B$22</c:f>
              <c:strCache>
                <c:ptCount val="5"/>
                <c:pt idx="0">
                  <c:v>Gestión de la Calidad</c:v>
                </c:pt>
                <c:pt idx="1">
                  <c:v>Seguimiento y Control</c:v>
                </c:pt>
                <c:pt idx="2">
                  <c:v>Comunicación</c:v>
                </c:pt>
                <c:pt idx="3">
                  <c:v>Planeación Institucional</c:v>
                </c:pt>
                <c:pt idx="4">
                  <c:v>Internacionalización</c:v>
                </c:pt>
              </c:strCache>
            </c:strRef>
          </c:cat>
          <c:val>
            <c:numRef>
              <c:f>Datos!$D$18:$D$22</c:f>
              <c:numCache>
                <c:formatCode>0</c:formatCode>
                <c:ptCount val="5"/>
                <c:pt idx="0">
                  <c:v>51</c:v>
                </c:pt>
                <c:pt idx="1">
                  <c:v>64</c:v>
                </c:pt>
                <c:pt idx="2">
                  <c:v>62</c:v>
                </c:pt>
                <c:pt idx="3">
                  <c:v>63</c:v>
                </c:pt>
                <c:pt idx="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9-41DC-8E82-9A7D605414C8}"/>
            </c:ext>
          </c:extLst>
        </c:ser>
        <c:ser>
          <c:idx val="2"/>
          <c:order val="2"/>
          <c:tx>
            <c:strRef>
              <c:f>Datos!$E$17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Datos!$B$18:$B$22</c:f>
              <c:strCache>
                <c:ptCount val="5"/>
                <c:pt idx="0">
                  <c:v>Gestión de la Calidad</c:v>
                </c:pt>
                <c:pt idx="1">
                  <c:v>Seguimiento y Control</c:v>
                </c:pt>
                <c:pt idx="2">
                  <c:v>Comunicación</c:v>
                </c:pt>
                <c:pt idx="3">
                  <c:v>Planeación Institucional</c:v>
                </c:pt>
                <c:pt idx="4">
                  <c:v>Internacionalización</c:v>
                </c:pt>
              </c:strCache>
            </c:strRef>
          </c:cat>
          <c:val>
            <c:numRef>
              <c:f>Datos!$E$18:$E$22</c:f>
              <c:numCache>
                <c:formatCode>0</c:formatCode>
                <c:ptCount val="5"/>
                <c:pt idx="0">
                  <c:v>80</c:v>
                </c:pt>
                <c:pt idx="1">
                  <c:v>74</c:v>
                </c:pt>
                <c:pt idx="2">
                  <c:v>88</c:v>
                </c:pt>
                <c:pt idx="3">
                  <c:v>84</c:v>
                </c:pt>
                <c:pt idx="4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99-41DC-8E82-9A7D605414C8}"/>
            </c:ext>
          </c:extLst>
        </c:ser>
        <c:ser>
          <c:idx val="3"/>
          <c:order val="3"/>
          <c:tx>
            <c:strRef>
              <c:f>Datos!$F$17</c:f>
              <c:strCache>
                <c:ptCount val="1"/>
                <c:pt idx="0">
                  <c:v>DIC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Datos!$B$18:$B$22</c:f>
              <c:strCache>
                <c:ptCount val="5"/>
                <c:pt idx="0">
                  <c:v>Gestión de la Calidad</c:v>
                </c:pt>
                <c:pt idx="1">
                  <c:v>Seguimiento y Control</c:v>
                </c:pt>
                <c:pt idx="2">
                  <c:v>Comunicación</c:v>
                </c:pt>
                <c:pt idx="3">
                  <c:v>Planeación Institucional</c:v>
                </c:pt>
                <c:pt idx="4">
                  <c:v>Internacionalización</c:v>
                </c:pt>
              </c:strCache>
            </c:strRef>
          </c:cat>
          <c:val>
            <c:numRef>
              <c:f>Datos!$F$18:$F$22</c:f>
              <c:numCache>
                <c:formatCode>0.0</c:formatCode>
                <c:ptCount val="5"/>
                <c:pt idx="0">
                  <c:v>99</c:v>
                </c:pt>
                <c:pt idx="1">
                  <c:v>98</c:v>
                </c:pt>
                <c:pt idx="2">
                  <c:v>96</c:v>
                </c:pt>
                <c:pt idx="3">
                  <c:v>94</c:v>
                </c:pt>
                <c:pt idx="4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99-41DC-8E82-9A7D60541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098368"/>
        <c:axId val="117099904"/>
      </c:barChart>
      <c:catAx>
        <c:axId val="1170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099904"/>
        <c:crosses val="autoZero"/>
        <c:auto val="1"/>
        <c:lblAlgn val="ctr"/>
        <c:lblOffset val="100"/>
        <c:noMultiLvlLbl val="0"/>
      </c:catAx>
      <c:valAx>
        <c:axId val="1170999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709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3092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5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5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7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7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48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4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49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9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4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2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2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2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5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3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3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3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4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4"/>
          <p:cNvSpPr txBox="1">
            <a:spLocks noGrp="1"/>
          </p:cNvSpPr>
          <p:nvPr>
            <p:ph type="body" idx="1"/>
          </p:nvPr>
        </p:nvSpPr>
        <p:spPr>
          <a:xfrm rot="5400000">
            <a:off x="2874963" y="-1217612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3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3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s/d/13tqT44jW6-wlbewOuGYeZzO3dKODohbF/edit?usp=sharing&amp;ouid=107408409540598982867&amp;rtpof=true&amp;sd=true" TargetMode="External"/><Relationship Id="rId13" Type="http://schemas.openxmlformats.org/officeDocument/2006/relationships/hyperlink" Target="https://docs.google.com/spreadsheets/d/1QdmH0QyArquAdCTIpSRX-4JyQIfFQ-gz/edit?usp=sharing&amp;ouid=107408409540598982867&amp;rtpof=true&amp;sd=true" TargetMode="External"/><Relationship Id="rId3" Type="http://schemas.openxmlformats.org/officeDocument/2006/relationships/chart" Target="../charts/chart1.xml"/><Relationship Id="rId7" Type="http://schemas.openxmlformats.org/officeDocument/2006/relationships/hyperlink" Target="https://docs.google.com/spreadsheets/d/1KK4TkCyuS1eiP284lOLhmLg7EcQChh-v/edit?usp=sharing&amp;ouid=107408409540598982867&amp;rtpof=true&amp;sd=true" TargetMode="External"/><Relationship Id="rId12" Type="http://schemas.openxmlformats.org/officeDocument/2006/relationships/hyperlink" Target="https://docs.google.com/spreadsheets/d/1gZiYWndmfuKYKijqcXbAdk0HtZvATyPR/edit?usp=sharing&amp;ouid=107408409540598982867&amp;rtpof=true&amp;sd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spreadsheets/d/1la9QnfE7aDWtxfmfK73SVl_L7oKW0cv4/edit?usp=sharing&amp;ouid=107408409540598982867&amp;rtpof=true&amp;sd=true" TargetMode="External"/><Relationship Id="rId11" Type="http://schemas.openxmlformats.org/officeDocument/2006/relationships/hyperlink" Target="https://docs.google.com/spreadsheets/d/1uGu0qnKKKVHVrRPcKPYMUhjk3CfYC0pn/edit?usp=sharing&amp;ouid=107408409540598982867&amp;rtpof=true&amp;sd=true" TargetMode="External"/><Relationship Id="rId5" Type="http://schemas.openxmlformats.org/officeDocument/2006/relationships/hyperlink" Target="https://docs.google.com/spreadsheets/d/19wxpPpHIian7HnyxC3EaqI5RrdysmmVe/edit?usp=sharing&amp;ouid=107408409540598982867&amp;rtpof=true&amp;sd=true" TargetMode="External"/><Relationship Id="rId10" Type="http://schemas.openxmlformats.org/officeDocument/2006/relationships/hyperlink" Target="https://docs.google.com/spreadsheets/d/1KDkcjq5yHxhp2-Y3UbyeZ26BiOumgPeA/edit?usp=sharing&amp;ouid=107408409540598982867&amp;rtpof=true&amp;sd=true" TargetMode="External"/><Relationship Id="rId4" Type="http://schemas.openxmlformats.org/officeDocument/2006/relationships/chart" Target="../charts/chart2.xml"/><Relationship Id="rId9" Type="http://schemas.openxmlformats.org/officeDocument/2006/relationships/hyperlink" Target="https://docs.google.com/spreadsheets/d/1Hzspld8m-P5GR4eNdYFOarz2kzQSHivx/edit?usp=sharing&amp;ouid=107408409540598982867&amp;rtpof=true&amp;sd=tru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s/d/1FgiTXGYrIY_ICk4Nd8csJvlrZmAsS5VW/edit?usp=sharing&amp;ouid=107408409540598982867&amp;rtpof=true&amp;sd=true" TargetMode="External"/><Relationship Id="rId13" Type="http://schemas.openxmlformats.org/officeDocument/2006/relationships/hyperlink" Target="https://docs.google.com/spreadsheets/d/1hNY7X-Dvqxw1GgOXCLM9AaXq6OVLyUUf/edit?usp=sharing&amp;ouid=107408409540598982867&amp;rtpof=true&amp;sd=true" TargetMode="External"/><Relationship Id="rId18" Type="http://schemas.openxmlformats.org/officeDocument/2006/relationships/hyperlink" Target="https://docs.google.com/spreadsheets/d/1Iv0EXkjty3bh4xOEE4zGC_T0zue68AbF/edit?usp=sharing&amp;ouid=107408409540598982867&amp;rtpof=true&amp;sd=true" TargetMode="External"/><Relationship Id="rId3" Type="http://schemas.openxmlformats.org/officeDocument/2006/relationships/chart" Target="../charts/chart3.xml"/><Relationship Id="rId7" Type="http://schemas.openxmlformats.org/officeDocument/2006/relationships/hyperlink" Target="file:///C:\Users\UNICORDOBA\Documents\POA%202021\POA%202021%20SEG\Estrategicos%20y%20Seg\Cuarto%20seguimiento%20poa%202021%20COM.xls" TargetMode="External"/><Relationship Id="rId12" Type="http://schemas.openxmlformats.org/officeDocument/2006/relationships/hyperlink" Target="https://docs.google.com/spreadsheets/d/1m8Wkbt6I6WftM-SYpCXT6gFtE3KAvZdF/edit?usp=sharing&amp;ouid=107408409540598982867&amp;rtpof=true&amp;sd=true" TargetMode="External"/><Relationship Id="rId17" Type="http://schemas.openxmlformats.org/officeDocument/2006/relationships/hyperlink" Target="https://docs.google.com/spreadsheets/d/1hxo5bigDCHqVyd71MQ1ZsrFmAA-bnN4x/edit?usp=sharing&amp;ouid=107408409540598982867&amp;rtpof=true&amp;sd=true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docs.google.com/spreadsheets/d/15Mvx96qqdQ-_3S9fM6ceEcNyD_k8RqZm/edit?usp=sharing&amp;ouid=107408409540598982867&amp;rtpof=true&amp;sd=tru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spreadsheets/d/1fn2n3AqKicg45Ccvi_pIaZgUM7C7duQA/edit?usp=sharing&amp;ouid=107408409540598982867&amp;rtpof=true&amp;sd=true" TargetMode="External"/><Relationship Id="rId11" Type="http://schemas.openxmlformats.org/officeDocument/2006/relationships/hyperlink" Target="https://docs.google.com/spreadsheets/d/1Y3201b-RpdiGmWiViOgSRS6qGzM4yKAN/edit?usp=sharing&amp;ouid=107408409540598982867&amp;rtpof=true&amp;sd=true" TargetMode="External"/><Relationship Id="rId5" Type="http://schemas.openxmlformats.org/officeDocument/2006/relationships/hyperlink" Target="https://docs.google.com/spreadsheets/d/1Y5oLBea8GQflsNiAprUUxH4RFbT2wNEZ/edit?usp=sharing&amp;ouid=107408409540598982867&amp;rtpof=true&amp;sd=true" TargetMode="External"/><Relationship Id="rId15" Type="http://schemas.openxmlformats.org/officeDocument/2006/relationships/hyperlink" Target="https://docs.google.com/spreadsheets/d/17Z2_h4ofD-jHZvLHkCt4S1aUNf-gsqU8/edit?usp=sharing&amp;ouid=107408409540598982867&amp;rtpof=true&amp;sd=true" TargetMode="External"/><Relationship Id="rId10" Type="http://schemas.openxmlformats.org/officeDocument/2006/relationships/hyperlink" Target="https://docs.google.com/spreadsheets/d/1U5oraAiFB_DsxIi5Dc_7nOSDzSmw3A2F/edit?usp=sharing&amp;ouid=107408409540598982867&amp;rtpof=true&amp;sd=true" TargetMode="External"/><Relationship Id="rId19" Type="http://schemas.openxmlformats.org/officeDocument/2006/relationships/hyperlink" Target="https://docs.google.com/spreadsheets/d/1kZzP_4Q5OE5Y2kmMP6Myi5A9nPBKN0DK/edit?usp=sharing&amp;ouid=107408409540598982867&amp;rtpof=true&amp;sd=true" TargetMode="External"/><Relationship Id="rId4" Type="http://schemas.openxmlformats.org/officeDocument/2006/relationships/chart" Target="../charts/chart4.xml"/><Relationship Id="rId9" Type="http://schemas.openxmlformats.org/officeDocument/2006/relationships/hyperlink" Target="https://docs.google.com/spreadsheets/d/1UmJIg_UPFEp-ZS7baKApQeOQdT7L3mvh/edit?usp=sharing&amp;ouid=107408409540598982867&amp;rtpof=true&amp;sd=true" TargetMode="External"/><Relationship Id="rId14" Type="http://schemas.openxmlformats.org/officeDocument/2006/relationships/hyperlink" Target="https://docs.google.com/spreadsheets/d/1WsfzYAq8Of7IS7wCGTIJ1xNRLK7tbRAS/edit?usp=sharing&amp;ouid=107408409540598982867&amp;rtpof=true&amp;sd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407E149-9BB4-4A00-88BF-073E1FD987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551995"/>
              </p:ext>
            </p:extLst>
          </p:nvPr>
        </p:nvGraphicFramePr>
        <p:xfrm>
          <a:off x="259820" y="3349255"/>
          <a:ext cx="7448785" cy="174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8E2CE3B7-2649-427B-887C-EEB83A2F1B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108027"/>
              </p:ext>
            </p:extLst>
          </p:nvPr>
        </p:nvGraphicFramePr>
        <p:xfrm>
          <a:off x="6281856" y="1190845"/>
          <a:ext cx="2688625" cy="207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EF7ABD9D-1295-45B4-A123-BF9747AD2CB0}"/>
              </a:ext>
            </a:extLst>
          </p:cNvPr>
          <p:cNvSpPr txBox="1"/>
          <p:nvPr/>
        </p:nvSpPr>
        <p:spPr>
          <a:xfrm flipH="1">
            <a:off x="7708605" y="882502"/>
            <a:ext cx="1261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Misionales</a:t>
            </a:r>
            <a:endParaRPr lang="es-CO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5BB7F3E-A75D-42D6-B047-2DEBFDFD241E}"/>
              </a:ext>
            </a:extLst>
          </p:cNvPr>
          <p:cNvSpPr txBox="1"/>
          <p:nvPr/>
        </p:nvSpPr>
        <p:spPr>
          <a:xfrm flipH="1">
            <a:off x="6787116" y="4575549"/>
            <a:ext cx="1261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Facultades</a:t>
            </a:r>
            <a:endParaRPr lang="es-CO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1DB26D3-5940-45FA-BC1B-BC97BA83F2D6}"/>
              </a:ext>
            </a:extLst>
          </p:cNvPr>
          <p:cNvSpPr/>
          <p:nvPr/>
        </p:nvSpPr>
        <p:spPr>
          <a:xfrm>
            <a:off x="6163488" y="132086"/>
            <a:ext cx="18763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POA general 92%</a:t>
            </a:r>
            <a:endParaRPr lang="es-ES" sz="2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2BB8964-9198-43FC-AB78-12D1846B0F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578337"/>
              </p:ext>
            </p:extLst>
          </p:nvPr>
        </p:nvGraphicFramePr>
        <p:xfrm>
          <a:off x="655611" y="366761"/>
          <a:ext cx="4061276" cy="3095625"/>
        </p:xfrm>
        <a:graphic>
          <a:graphicData uri="http://schemas.openxmlformats.org/drawingml/2006/table">
            <a:tbl>
              <a:tblPr/>
              <a:tblGrid>
                <a:gridCol w="2258411">
                  <a:extLst>
                    <a:ext uri="{9D8B030D-6E8A-4147-A177-3AD203B41FA5}">
                      <a16:colId xmlns:a16="http://schemas.microsoft.com/office/drawing/2014/main" val="2529133341"/>
                    </a:ext>
                  </a:extLst>
                </a:gridCol>
                <a:gridCol w="391886">
                  <a:extLst>
                    <a:ext uri="{9D8B030D-6E8A-4147-A177-3AD203B41FA5}">
                      <a16:colId xmlns:a16="http://schemas.microsoft.com/office/drawing/2014/main" val="747390456"/>
                    </a:ext>
                  </a:extLst>
                </a:gridCol>
                <a:gridCol w="432079">
                  <a:extLst>
                    <a:ext uri="{9D8B030D-6E8A-4147-A177-3AD203B41FA5}">
                      <a16:colId xmlns:a16="http://schemas.microsoft.com/office/drawing/2014/main" val="1255061516"/>
                    </a:ext>
                  </a:extLst>
                </a:gridCol>
                <a:gridCol w="462224">
                  <a:extLst>
                    <a:ext uri="{9D8B030D-6E8A-4147-A177-3AD203B41FA5}">
                      <a16:colId xmlns:a16="http://schemas.microsoft.com/office/drawing/2014/main" val="3692373529"/>
                    </a:ext>
                  </a:extLst>
                </a:gridCol>
                <a:gridCol w="516676">
                  <a:extLst>
                    <a:ext uri="{9D8B030D-6E8A-4147-A177-3AD203B41FA5}">
                      <a16:colId xmlns:a16="http://schemas.microsoft.com/office/drawing/2014/main" val="390541291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FACULTADES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DIC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62669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C. Económicas Juridicas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26545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Educación y C. Humanas</a:t>
                      </a:r>
                      <a:endParaRPr lang="es-CO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118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Ciencias de la Salud</a:t>
                      </a:r>
                      <a:endParaRPr lang="es-CO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45192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Ciencias Básicas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5912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Ciencias Agrícolas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0269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Ingenierías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489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MVZ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059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903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2358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MISIONALES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MAR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DIC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1463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Extensión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8139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Docencia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7453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Investigación</a:t>
                      </a:r>
                      <a:endParaRPr lang="es-CO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198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3355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1B0C825-0917-4D3F-9354-02D2E668F85F}"/>
              </a:ext>
            </a:extLst>
          </p:cNvPr>
          <p:cNvSpPr txBox="1"/>
          <p:nvPr/>
        </p:nvSpPr>
        <p:spPr>
          <a:xfrm>
            <a:off x="4983981" y="722532"/>
            <a:ext cx="93449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FF0000"/>
                </a:solidFill>
              </a:rPr>
              <a:t>Nota:</a:t>
            </a:r>
          </a:p>
          <a:p>
            <a:pPr algn="ctr"/>
            <a:endParaRPr lang="es-MX" dirty="0">
              <a:solidFill>
                <a:srgbClr val="FF0000"/>
              </a:solidFill>
            </a:endParaRP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Para poder seguir los vínculos, se debe bajar el archivo y luego acceder a ellos.</a:t>
            </a:r>
            <a:endParaRPr lang="es-CO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160BF63-51CC-4D3B-BFF4-15A597C95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562320"/>
              </p:ext>
            </p:extLst>
          </p:nvPr>
        </p:nvGraphicFramePr>
        <p:xfrm>
          <a:off x="4572000" y="2303654"/>
          <a:ext cx="4455036" cy="3062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F2E5BEF-D563-4EF9-AE38-FEF8F6AEC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396721"/>
              </p:ext>
            </p:extLst>
          </p:nvPr>
        </p:nvGraphicFramePr>
        <p:xfrm>
          <a:off x="4784645" y="457197"/>
          <a:ext cx="4242391" cy="1846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12D99F05-1F64-405D-A3E4-6A7EA2048E2C}"/>
              </a:ext>
            </a:extLst>
          </p:cNvPr>
          <p:cNvSpPr txBox="1"/>
          <p:nvPr/>
        </p:nvSpPr>
        <p:spPr>
          <a:xfrm flipH="1">
            <a:off x="6358657" y="329607"/>
            <a:ext cx="2931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Estratégicos y Seguimiento</a:t>
            </a:r>
            <a:endParaRPr lang="es-CO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290EAB2-2347-47D4-AFEF-022CCE7BDDFF}"/>
              </a:ext>
            </a:extLst>
          </p:cNvPr>
          <p:cNvSpPr txBox="1"/>
          <p:nvPr/>
        </p:nvSpPr>
        <p:spPr>
          <a:xfrm flipH="1">
            <a:off x="7708605" y="2138427"/>
            <a:ext cx="1261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Apoyo</a:t>
            </a:r>
            <a:endParaRPr lang="es-CO" b="1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318D847-3872-4F94-ADC6-0200FDBF6405}"/>
              </a:ext>
            </a:extLst>
          </p:cNvPr>
          <p:cNvSpPr/>
          <p:nvPr/>
        </p:nvSpPr>
        <p:spPr>
          <a:xfrm>
            <a:off x="1529145" y="3727339"/>
            <a:ext cx="18763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POA general 92%</a:t>
            </a:r>
            <a:endParaRPr lang="es-ES" sz="2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2518035-D68A-4B84-AED3-AB41ADA81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90295"/>
              </p:ext>
            </p:extLst>
          </p:nvPr>
        </p:nvGraphicFramePr>
        <p:xfrm>
          <a:off x="166239" y="396285"/>
          <a:ext cx="4455037" cy="3394075"/>
        </p:xfrm>
        <a:graphic>
          <a:graphicData uri="http://schemas.openxmlformats.org/drawingml/2006/table">
            <a:tbl>
              <a:tblPr/>
              <a:tblGrid>
                <a:gridCol w="2119659">
                  <a:extLst>
                    <a:ext uri="{9D8B030D-6E8A-4147-A177-3AD203B41FA5}">
                      <a16:colId xmlns:a16="http://schemas.microsoft.com/office/drawing/2014/main" val="4260060500"/>
                    </a:ext>
                  </a:extLst>
                </a:gridCol>
                <a:gridCol w="590879">
                  <a:extLst>
                    <a:ext uri="{9D8B030D-6E8A-4147-A177-3AD203B41FA5}">
                      <a16:colId xmlns:a16="http://schemas.microsoft.com/office/drawing/2014/main" val="3914136280"/>
                    </a:ext>
                  </a:extLst>
                </a:gridCol>
                <a:gridCol w="590879">
                  <a:extLst>
                    <a:ext uri="{9D8B030D-6E8A-4147-A177-3AD203B41FA5}">
                      <a16:colId xmlns:a16="http://schemas.microsoft.com/office/drawing/2014/main" val="1659785529"/>
                    </a:ext>
                  </a:extLst>
                </a:gridCol>
                <a:gridCol w="590879">
                  <a:extLst>
                    <a:ext uri="{9D8B030D-6E8A-4147-A177-3AD203B41FA5}">
                      <a16:colId xmlns:a16="http://schemas.microsoft.com/office/drawing/2014/main" val="3277268982"/>
                    </a:ext>
                  </a:extLst>
                </a:gridCol>
                <a:gridCol w="562741">
                  <a:extLst>
                    <a:ext uri="{9D8B030D-6E8A-4147-A177-3AD203B41FA5}">
                      <a16:colId xmlns:a16="http://schemas.microsoft.com/office/drawing/2014/main" val="241515876"/>
                    </a:ext>
                  </a:extLst>
                </a:gridCol>
              </a:tblGrid>
              <a:tr h="1642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ESTRAGÉGICOS Y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765315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Gestión de la Calidad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000731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Seguimiento y Control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128657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Comunicación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67299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Planeación Institucional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229082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Internacionalización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44819"/>
                  </a:ext>
                </a:extLst>
              </a:tr>
              <a:tr h="16422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993243"/>
                  </a:ext>
                </a:extLst>
              </a:tr>
              <a:tr h="164229"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468482"/>
                  </a:ext>
                </a:extLst>
              </a:tr>
              <a:tr h="1642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APOYO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9308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Gestión del Bienestar Institucional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67238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Adquisición y Contratación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05203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Gestión de Bibliotecas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122950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Gestión Legal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99869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Infraestructura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08827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Gestión de Registro y Admisiones</a:t>
                      </a:r>
                      <a:endParaRPr lang="es-MX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715038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Gestión y Desarrollo del Talento Humano</a:t>
                      </a:r>
                      <a:endParaRPr lang="es-MX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69674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Gestión Financiera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847075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Gestión del Desarrollo Tecnológico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542023"/>
                  </a:ext>
                </a:extLst>
              </a:tr>
              <a:tr h="172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9"/>
                        </a:rPr>
                        <a:t>Gestión Documental</a:t>
                      </a:r>
                      <a:endParaRPr lang="es-CO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671179"/>
                  </a:ext>
                </a:extLst>
              </a:tr>
              <a:tr h="15640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55,7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77,1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42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207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251</Words>
  <Application>Microsoft Office PowerPoint</Application>
  <PresentationFormat>Presentación en pantalla (16:9)</PresentationFormat>
  <Paragraphs>185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unicordoba</dc:creator>
  <cp:lastModifiedBy>Alberto de la Espriella</cp:lastModifiedBy>
  <cp:revision>8</cp:revision>
  <dcterms:created xsi:type="dcterms:W3CDTF">2020-01-28T16:39:46Z</dcterms:created>
  <dcterms:modified xsi:type="dcterms:W3CDTF">2022-06-03T13:49:44Z</dcterms:modified>
</cp:coreProperties>
</file>